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78"/>
  </p:notesMasterIdLst>
  <p:sldIdLst>
    <p:sldId id="256" r:id="rId3"/>
    <p:sldId id="33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335" r:id="rId20"/>
    <p:sldId id="336" r:id="rId21"/>
    <p:sldId id="276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339" r:id="rId30"/>
    <p:sldId id="337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29" r:id="rId62"/>
    <p:sldId id="330" r:id="rId63"/>
    <p:sldId id="331" r:id="rId64"/>
    <p:sldId id="332" r:id="rId65"/>
    <p:sldId id="321" r:id="rId66"/>
    <p:sldId id="322" r:id="rId67"/>
    <p:sldId id="323" r:id="rId68"/>
    <p:sldId id="324" r:id="rId69"/>
    <p:sldId id="327" r:id="rId70"/>
    <p:sldId id="326" r:id="rId71"/>
    <p:sldId id="325" r:id="rId72"/>
    <p:sldId id="320" r:id="rId73"/>
    <p:sldId id="318" r:id="rId74"/>
    <p:sldId id="317" r:id="rId75"/>
    <p:sldId id="319" r:id="rId76"/>
    <p:sldId id="333" r:id="rId77"/>
  </p:sldIdLst>
  <p:sldSz cx="12192000" cy="6858000"/>
  <p:notesSz cx="6858000" cy="9144000"/>
  <p:embeddedFontLst>
    <p:embeddedFont>
      <p:font typeface="Roboto Medium" panose="020B0604020202020204" charset="0"/>
      <p:regular r:id="rId79"/>
      <p:italic r:id="rId80"/>
    </p:embeddedFont>
    <p:embeddedFont>
      <p:font typeface="Open Sans" panose="020B0604020202020204" charset="0"/>
      <p:regular r:id="rId81"/>
      <p:bold r:id="rId82"/>
      <p:italic r:id="rId83"/>
      <p:boldItalic r:id="rId84"/>
    </p:embeddedFont>
    <p:embeddedFont>
      <p:font typeface="Open Sans Semibold" panose="020B0604020202020204" charset="0"/>
      <p:bold r:id="rId85"/>
      <p:boldItalic r:id="rId86"/>
    </p:embeddedFont>
    <p:embeddedFont>
      <p:font typeface="Tahoma" panose="020B0604030504040204" pitchFamily="34" charset="0"/>
      <p:regular r:id="rId87"/>
      <p:bold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Организационные вопросы" id="{A461B0BF-B911-4FE9-B10F-BEB80347572C}">
          <p14:sldIdLst>
            <p14:sldId id="256"/>
            <p14:sldId id="334"/>
            <p14:sldId id="257"/>
          </p14:sldIdLst>
        </p14:section>
        <p14:section name="Обзор системы" id="{03DC74EB-D992-4925-BCE6-2C8D9A3DBF8D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Приборы" id="{0E096DE7-EF9B-4CAD-B695-C81791F7DC8C}">
          <p14:sldIdLst>
            <p14:sldId id="266"/>
            <p14:sldId id="267"/>
            <p14:sldId id="268"/>
            <p14:sldId id="269"/>
            <p14:sldId id="270"/>
            <p14:sldId id="272"/>
            <p14:sldId id="335"/>
            <p14:sldId id="336"/>
            <p14:sldId id="276"/>
            <p14:sldId id="277"/>
            <p14:sldId id="278"/>
          </p14:sldIdLst>
        </p14:section>
        <p14:section name="Модули расширения" id="{197E7D8E-6561-424F-A773-A3242CD85F34}">
          <p14:sldIdLst>
            <p14:sldId id="281"/>
            <p14:sldId id="282"/>
            <p14:sldId id="283"/>
            <p14:sldId id="284"/>
            <p14:sldId id="285"/>
            <p14:sldId id="339"/>
            <p14:sldId id="337"/>
            <p14:sldId id="287"/>
            <p14:sldId id="288"/>
            <p14:sldId id="289"/>
            <p14:sldId id="290"/>
            <p14:sldId id="291"/>
          </p14:sldIdLst>
        </p14:section>
        <p14:section name="Схемы подключения" id="{1266A1E8-328A-48BB-A553-0C6CB8E2B9B0}">
          <p14:sldIdLst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Конфигурирование прибора" id="{ACAA7574-2134-4C5A-A18E-822CEE1A21FB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Contact-ID" id="{C5B128D3-3DBE-4D83-A467-B737C1C426EB}">
          <p14:sldIdLst>
            <p14:sldId id="316"/>
            <p14:sldId id="329"/>
            <p14:sldId id="330"/>
            <p14:sldId id="331"/>
            <p14:sldId id="332"/>
            <p14:sldId id="321"/>
            <p14:sldId id="322"/>
            <p14:sldId id="323"/>
            <p14:sldId id="324"/>
            <p14:sldId id="327"/>
            <p14:sldId id="326"/>
            <p14:sldId id="325"/>
          </p14:sldIdLst>
        </p14:section>
        <p14:section name="Лабораторная работа" id="{FFCF65D8-3EC9-433E-AA7B-8B45ADC840D5}">
          <p14:sldIdLst>
            <p14:sldId id="320"/>
            <p14:sldId id="318"/>
          </p14:sldIdLst>
        </p14:section>
        <p14:section name="Контакты" id="{37A1B6E4-446B-4A91-B739-1EDF54419C5F}">
          <p14:sldIdLst>
            <p14:sldId id="317"/>
            <p14:sldId id="319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1.fntdata"/><Relationship Id="rId87" Type="http://schemas.openxmlformats.org/officeDocument/2006/relationships/font" Target="fonts/font9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4.fntdata"/><Relationship Id="rId90" Type="http://schemas.openxmlformats.org/officeDocument/2006/relationships/font" Target="fonts/font12.fntdata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875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1086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3874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636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89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9146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111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2861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7759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33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68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79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62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3383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Модули индикации – клавиатуры и выносные пульты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Модули расширения шлейфов – позволяют наращивать количество шлейфов до 128 суммарно. Модуль релейного расширителя так же относится к модулям расширения шлейфов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7144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926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6909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133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583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7657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009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217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4057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818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870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838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8874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0965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703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024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828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216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052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281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Ключевые особенности ИС ОПС «Приток-А»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u-RU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Охрана объектов по любым доступным каналам связи (Ethernet, GSM, телефонная линия 18КГц, радиоканал);</a:t>
            </a:r>
            <a:endParaRPr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u-RU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Двусторонний контроль канала охраны – прибор постоянно присылает на пульт свое состояние и при нештатное ситуации оператору выдается оповещение;</a:t>
            </a:r>
            <a:endParaRPr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u-RU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Защищенный шифрованный канал между прибором пультом;</a:t>
            </a:r>
            <a:endParaRPr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u-RU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Удаленное конфигурирование оборудования – оператор с пульта имеет возможность произвольно настраивать параметры прибора, включая замену прошивки;</a:t>
            </a:r>
            <a:endParaRPr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u-RU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Масштабируемость системы – существующая система может наращиваться необходимыми модулями;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19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787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838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4960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629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86309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571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41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0553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15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14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Ключевые особенности ИС ОПС «Приток-А»</a:t>
            </a:r>
            <a:endParaRPr/>
          </a:p>
          <a:p>
            <a:pPr marL="0" marR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 ОПС «ПРИТОК-А» – это один из немногих выпускаемых в Российской Федерации программно-аппаратный комплекс, объединяющий в единое целое универсальную систему централизованного наблюдения, систему мониторинга, систему записи переговоров и ряд других подсистем.</a:t>
            </a:r>
            <a:endParaRPr/>
          </a:p>
          <a:p>
            <a:pPr marL="457200" marR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Такая интеграция позволяет на едином рабочем месте оператора осуществлять наблюдение за охраняемыми и контролируемыми стационарными и подвижными объектами.</a:t>
            </a:r>
            <a:endParaRPr/>
          </a:p>
        </p:txBody>
      </p:sp>
      <p:sp>
        <p:nvSpPr>
          <p:cNvPr id="220" name="Google Shape;22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2909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5627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55891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6266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8394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38735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19505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2760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4688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5403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38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Принцип действия: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Используя любые доступные прибору каналы связи сообщение с объекта направляется в локальную сеть пункта централизованного наблюдения, где сервер ИС «Приток-А» перенаправляет его на рабочее место оператора.</a:t>
            </a:r>
            <a:endParaRPr/>
          </a:p>
          <a:p>
            <a:pPr marL="457200" marR="0" lvl="1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необходимости оператор может переслать его на необходимый АРМ: планшет группы реагирования, в обслуживающую или иную организацию.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56322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80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8529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4764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4206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80347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46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257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Подсистемы ИС ОПС «Приток-А»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ИСП ОПС «Приток-А» реализован модульный принцип, который позволяет, как из конструктора, собрать из имеющихся подсистем пульт централизованного наблюдения с необходимой для решения поставленной задачи функциональностью.</a:t>
            </a:r>
            <a:endParaRPr/>
          </a:p>
          <a:p>
            <a:pPr marL="457200" marR="0" lvl="1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Например, подсистема </a:t>
            </a:r>
            <a:r>
              <a:rPr lang="ru-RU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Приток-Интернет</a:t>
            </a: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позволяет осуществлять охрану объектов с использованием цифровых каналов связи, </a:t>
            </a:r>
            <a:r>
              <a:rPr lang="ru-RU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Приток-РЛС</a:t>
            </a: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предназначен для охраны периметра с помощью радиолокационных установок, а </a:t>
            </a:r>
            <a:r>
              <a:rPr lang="ru-RU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Приток-Видео</a:t>
            </a:r>
            <a:r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дает возможность получать видеопоток с объекта при тревоге. </a:t>
            </a:r>
            <a:endParaRPr/>
          </a:p>
        </p:txBody>
      </p:sp>
      <p:sp>
        <p:nvSpPr>
          <p:cNvPr id="285" name="Google Shape;28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918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34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gradFill>
          <a:gsLst>
            <a:gs pos="0">
              <a:srgbClr val="5B6B82"/>
            </a:gs>
            <a:gs pos="50000">
              <a:srgbClr val="465872"/>
            </a:gs>
            <a:gs pos="100000">
              <a:srgbClr val="334358"/>
            </a:gs>
          </a:gsLst>
          <a:lin ang="540000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  <a:defRPr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2330245" y="3534104"/>
            <a:ext cx="7511845" cy="9832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9">
  <p:cSld name="Пустой слайд 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121" name="Google Shape;121;p12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2" name="Google Shape;12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2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" name="Google Shape;124;p12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2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2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6">
  <p:cSld name="Пустой слайд 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135" name="Google Shape;135;p13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3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13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3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8">
  <p:cSld name="Пустой слайд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149" name="Google Shape;149;p14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0" name="Google Shape;15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4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14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14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gradFill>
          <a:gsLst>
            <a:gs pos="0">
              <a:srgbClr val="5B6B82"/>
            </a:gs>
            <a:gs pos="50000">
              <a:srgbClr val="465872"/>
            </a:gs>
            <a:gs pos="100000">
              <a:srgbClr val="334358"/>
            </a:gs>
          </a:gsLst>
          <a:lin ang="5400000" scaled="0"/>
        </a:gra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  <a:defRPr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64" name="Google Shape;164;p15"/>
          <p:cNvCxnSpPr/>
          <p:nvPr/>
        </p:nvCxnSpPr>
        <p:spPr>
          <a:xfrm>
            <a:off x="2330245" y="3534104"/>
            <a:ext cx="7511845" cy="9832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bg>
      <p:bgPr>
        <a:solidFill>
          <a:srgbClr val="4F648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  <a:defRPr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68" name="Google Shape;168;p16"/>
          <p:cNvCxnSpPr/>
          <p:nvPr/>
        </p:nvCxnSpPr>
        <p:spPr>
          <a:xfrm>
            <a:off x="849600" y="4591971"/>
            <a:ext cx="10515600" cy="269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16"/>
          <p:cNvCxnSpPr/>
          <p:nvPr/>
        </p:nvCxnSpPr>
        <p:spPr>
          <a:xfrm>
            <a:off x="849290" y="4522122"/>
            <a:ext cx="10515600" cy="269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bg>
      <p:bgPr>
        <a:solidFill>
          <a:srgbClr val="4F648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  <a:defRPr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849600" y="4591971"/>
            <a:ext cx="10515600" cy="269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23;p3"/>
          <p:cNvCxnSpPr/>
          <p:nvPr/>
        </p:nvCxnSpPr>
        <p:spPr>
          <a:xfrm>
            <a:off x="849290" y="4522122"/>
            <a:ext cx="10515600" cy="269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 2">
  <p:cSld name="3_Пустой слайд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43745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" name="Google Shape;33;p5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1">
  <p:cSld name="Пустой слайд 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6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6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2">
  <p:cSld name="Пустой слайд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7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p7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3">
  <p:cSld name="Пустой слайд 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65" name="Google Shape;65;p8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6" name="Google Shape;6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8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8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4">
  <p:cSld name="Пустой слайд 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79" name="Google Shape;79;p9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0" name="Google Shape;8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9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Google Shape;82;p9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9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5">
  <p:cSld name="Пустой слайд 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93" name="Google Shape;93;p10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" name="Google Shape;9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0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0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0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0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0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0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7">
  <p:cSld name="Пустой слайд 7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107" name="Google Shape;107;p11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1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1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Relationship Id="rId1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 ОПС «ПРИТОК-А»</a:t>
            </a:r>
            <a:endParaRPr sz="60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2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Курс: Работа с приборами серии «Приток-А-КОП»</a:t>
            </a:r>
            <a:endParaRPr sz="2400" b="0" i="0" u="none" strike="noStrike" cap="none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(базовый уровень)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sz="2000" b="0" i="0" u="none" strike="noStrike" cap="none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20</a:t>
            </a:r>
            <a:r>
              <a:rPr lang="en-GB" sz="2000" b="0" i="0" u="none" strike="noStrike" cap="none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20</a:t>
            </a:r>
            <a:endParaRPr sz="2400" b="0" i="0" u="none" strike="noStrike" cap="none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5"/>
          <p:cNvGrpSpPr/>
          <p:nvPr/>
        </p:nvGrpSpPr>
        <p:grpSpPr>
          <a:xfrm>
            <a:off x="6298357" y="4001165"/>
            <a:ext cx="425650" cy="432048"/>
            <a:chOff x="7428690" y="2342980"/>
            <a:chExt cx="425650" cy="432048"/>
          </a:xfrm>
        </p:grpSpPr>
        <p:sp>
          <p:nvSpPr>
            <p:cNvPr id="295" name="Google Shape;295;p25"/>
            <p:cNvSpPr/>
            <p:nvPr/>
          </p:nvSpPr>
          <p:spPr>
            <a:xfrm>
              <a:off x="7428690" y="2342980"/>
              <a:ext cx="425650" cy="432048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E4E7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96" name="Google Shape;296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64155" y="2381084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2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 ОПС «ПРИТОК-А» - WEB-сервисы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98" name="Google Shape;29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338" y="1265400"/>
            <a:ext cx="5286164" cy="49793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5"/>
          <p:cNvGrpSpPr/>
          <p:nvPr/>
        </p:nvGrpSpPr>
        <p:grpSpPr>
          <a:xfrm>
            <a:off x="6284068" y="1050587"/>
            <a:ext cx="5577577" cy="5272391"/>
            <a:chOff x="6284068" y="1050587"/>
            <a:chExt cx="5577577" cy="5272391"/>
          </a:xfrm>
        </p:grpSpPr>
        <p:sp>
          <p:nvSpPr>
            <p:cNvPr id="300" name="Google Shape;300;p25"/>
            <p:cNvSpPr/>
            <p:nvPr/>
          </p:nvSpPr>
          <p:spPr>
            <a:xfrm>
              <a:off x="6284068" y="1050587"/>
              <a:ext cx="5577577" cy="527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Приток-Охрана-WEB:</a:t>
              </a:r>
              <a:endParaRPr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Удаленный доступ для собственников с возможностью мониторинга и управления охраняемыми объектами</a:t>
              </a:r>
              <a:endPara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Удаленный доступ для сотрудников обслуживающих организаций к информации по обслуживаемым объектам, списку заявок на ремонт и обслуживание ТСО</a:t>
              </a:r>
              <a:endParaRPr/>
            </a:p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Передача тревог в организации, осуществляющие реагирование с выездом ГЗ/ГБР по сигналу «тревога» на охраняемые стационарные и подвижные объекты</a:t>
              </a:r>
              <a:endParaRPr/>
            </a:p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Организация уведомления собственников о возникающих на объекте событиях и возможность управления охраняемыми объектами через мессенджеры "Telegram" и "Viber"</a:t>
              </a: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1" name="Google Shape;301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93024" y="2848220"/>
              <a:ext cx="432048" cy="4320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2" name="Google Shape;302;p25"/>
            <p:cNvGrpSpPr/>
            <p:nvPr/>
          </p:nvGrpSpPr>
          <p:grpSpPr>
            <a:xfrm>
              <a:off x="6284068" y="5370366"/>
              <a:ext cx="425650" cy="432048"/>
              <a:chOff x="6299374" y="4709966"/>
              <a:chExt cx="425650" cy="432048"/>
            </a:xfrm>
          </p:grpSpPr>
          <p:pic>
            <p:nvPicPr>
              <p:cNvPr id="303" name="Google Shape;303;p25" descr="https://iconmonstr.com/wp-content/g/gd/makefg.php?i=../assets/preview/2013/png/iconmonstr-bell-8.png&amp;r=3&amp;g=57&amp;b=10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367941" y="4774079"/>
                <a:ext cx="303822" cy="3038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4" name="Google Shape;304;p25"/>
              <p:cNvSpPr/>
              <p:nvPr/>
            </p:nvSpPr>
            <p:spPr>
              <a:xfrm>
                <a:off x="6299374" y="4709966"/>
                <a:ext cx="425650" cy="432048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1E4E7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05" name="Google Shape;305;p25"/>
            <p:cNvGrpSpPr/>
            <p:nvPr/>
          </p:nvGrpSpPr>
          <p:grpSpPr>
            <a:xfrm>
              <a:off x="6284068" y="1733380"/>
              <a:ext cx="425650" cy="432048"/>
              <a:chOff x="6250700" y="3439178"/>
              <a:chExt cx="425650" cy="432048"/>
            </a:xfrm>
          </p:grpSpPr>
          <p:pic>
            <p:nvPicPr>
              <p:cNvPr id="306" name="Google Shape;306;p2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266433" y="3457106"/>
                <a:ext cx="396672" cy="3966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7" name="Google Shape;307;p25"/>
              <p:cNvSpPr/>
              <p:nvPr/>
            </p:nvSpPr>
            <p:spPr>
              <a:xfrm>
                <a:off x="6250700" y="3439178"/>
                <a:ext cx="425650" cy="432048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1E4E7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 ОПС «ПРИТОК-А» - Приложения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4" name="Google Shape;31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490" y="1255561"/>
            <a:ext cx="2209800" cy="393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Google Shape;31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1761" y="1255561"/>
            <a:ext cx="2209800" cy="393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6" name="Google Shape;31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8798" y="2905818"/>
            <a:ext cx="4234403" cy="22867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17" name="Google Shape;317;p26"/>
          <p:cNvCxnSpPr/>
          <p:nvPr/>
        </p:nvCxnSpPr>
        <p:spPr>
          <a:xfrm>
            <a:off x="3610833" y="1043125"/>
            <a:ext cx="0" cy="446449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" name="Google Shape;318;p26"/>
          <p:cNvCxnSpPr/>
          <p:nvPr/>
        </p:nvCxnSpPr>
        <p:spPr>
          <a:xfrm>
            <a:off x="8596008" y="1043125"/>
            <a:ext cx="0" cy="446449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9" name="Google Shape;319;p26"/>
          <p:cNvSpPr/>
          <p:nvPr/>
        </p:nvSpPr>
        <p:spPr>
          <a:xfrm>
            <a:off x="1012490" y="5369668"/>
            <a:ext cx="2209800" cy="47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Приток - Трекер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8941761" y="5369667"/>
            <a:ext cx="2209800" cy="47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Приток - Охрана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26"/>
          <p:cNvSpPr/>
          <p:nvPr/>
        </p:nvSpPr>
        <p:spPr>
          <a:xfrm>
            <a:off x="4998521" y="5369667"/>
            <a:ext cx="2209800" cy="47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Приток - Экипаж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Приборы</a:t>
            </a:r>
            <a:endParaRPr sz="60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7" name="Google Shape;327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Модуль 2</a:t>
            </a:r>
            <a:endParaRPr sz="24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ПРИТОК-А-КОП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342900" y="1019908"/>
            <a:ext cx="5530361" cy="481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Контроллер охранно-пожарный</a:t>
            </a:r>
            <a:endParaRPr sz="16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Работа по каналам Ethernet и GSM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Поддержка 3G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Постоянное двустороннее шифрованное соединение с пультом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Шина расширения RS-485 – подключение дополнительных модулей расширения и выносных клавиатур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Расширение до 128 шлейфов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6315808" y="1019908"/>
            <a:ext cx="5530361" cy="481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Управляемые реле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Интеграция с радиоканальными системами </a:t>
            </a:r>
            <a:b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«Астра» и «Ладога-РК»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Удаленное обновление прошивки по каналам охраны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Удаленное конфигурирование по каналам охраны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Единый интерфейс программирования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331" y="907271"/>
            <a:ext cx="9265227" cy="535997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Приборы ПРИТОК-А-КОП 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3" name="Google Shape;343;p29"/>
          <p:cNvSpPr/>
          <p:nvPr/>
        </p:nvSpPr>
        <p:spPr>
          <a:xfrm>
            <a:off x="2875081" y="3235751"/>
            <a:ext cx="1969477" cy="474416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КОП-01 / КОП-03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8 / 16 шлейфов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9646377" y="1606355"/>
            <a:ext cx="1122985" cy="36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КОП-02.2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8374427" y="3367736"/>
            <a:ext cx="1122985" cy="36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КОП-02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7068171" y="5856970"/>
            <a:ext cx="2226150" cy="4868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КОП-02.2 с МРШ-02 (комплект)</a:t>
            </a: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9910929" y="4699323"/>
            <a:ext cx="1382265" cy="4868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МРШ-02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(4 шлейфа)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Приборы ПРИТОК-А-КОП 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354" name="Google Shape;354;p30"/>
          <p:cNvGrpSpPr/>
          <p:nvPr/>
        </p:nvGrpSpPr>
        <p:grpSpPr>
          <a:xfrm>
            <a:off x="8089949" y="-962078"/>
            <a:ext cx="711467" cy="623136"/>
            <a:chOff x="3254323" y="1796558"/>
            <a:chExt cx="1677600" cy="1335750"/>
          </a:xfrm>
        </p:grpSpPr>
        <p:sp>
          <p:nvSpPr>
            <p:cNvPr id="355" name="Google Shape;355;p30"/>
            <p:cNvSpPr/>
            <p:nvPr/>
          </p:nvSpPr>
          <p:spPr>
            <a:xfrm rot="10800000">
              <a:off x="3904879" y="2866668"/>
              <a:ext cx="957634" cy="265640"/>
            </a:xfrm>
            <a:prstGeom prst="snip2SameRect">
              <a:avLst>
                <a:gd name="adj1" fmla="val 16667"/>
                <a:gd name="adj2" fmla="val 0"/>
              </a:avLst>
            </a:prstGeom>
            <a:noFill/>
            <a:ln w="381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3822970" y="2704294"/>
              <a:ext cx="1108953" cy="16537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7" name="Google Shape;357;p30"/>
            <p:cNvSpPr/>
            <p:nvPr/>
          </p:nvSpPr>
          <p:spPr>
            <a:xfrm rot="-1860000">
              <a:off x="3517684" y="1783644"/>
              <a:ext cx="252919" cy="1092826"/>
            </a:xfrm>
            <a:prstGeom prst="flowChartInputOutput">
              <a:avLst/>
            </a:prstGeom>
            <a:solidFill>
              <a:schemeClr val="accent1"/>
            </a:solidFill>
            <a:ln w="381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8" name="Google Shape;358;p30"/>
          <p:cNvGrpSpPr/>
          <p:nvPr/>
        </p:nvGrpSpPr>
        <p:grpSpPr>
          <a:xfrm>
            <a:off x="487736" y="2021029"/>
            <a:ext cx="11194388" cy="3609169"/>
            <a:chOff x="351546" y="1447093"/>
            <a:chExt cx="11194388" cy="3609169"/>
          </a:xfrm>
        </p:grpSpPr>
        <p:sp>
          <p:nvSpPr>
            <p:cNvPr id="359" name="Google Shape;359;p30"/>
            <p:cNvSpPr/>
            <p:nvPr/>
          </p:nvSpPr>
          <p:spPr>
            <a:xfrm>
              <a:off x="351546" y="1447095"/>
              <a:ext cx="824416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Прибор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889443" y="1447093"/>
              <a:ext cx="551581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Реле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3468038" y="1447093"/>
              <a:ext cx="1098357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Тип</a:t>
              </a:r>
              <a:b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клавиатуры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593409" y="1447093"/>
              <a:ext cx="1158822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Тип</a:t>
              </a:r>
              <a:b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считывателя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5779245" y="1447093"/>
              <a:ext cx="843789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Ethernet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6650048" y="1447093"/>
              <a:ext cx="732327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Модем</a:t>
              </a:r>
              <a:b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(2хSIM)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7409389" y="1447093"/>
              <a:ext cx="681334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Wi-Fi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8122201" y="1447093"/>
              <a:ext cx="1122207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Встроенный</a:t>
              </a:r>
              <a:b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МБД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9275885" y="1447093"/>
              <a:ext cx="844427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Питание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0151789" y="1447093"/>
              <a:ext cx="681334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АКБ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0864600" y="1447093"/>
              <a:ext cx="681334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RS-485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197324" y="1447093"/>
              <a:ext cx="514706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ШС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733268" y="1447093"/>
              <a:ext cx="1134937" cy="40862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Индикаторы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351546" y="1997847"/>
              <a:ext cx="824416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КОП-02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2889443" y="1997845"/>
              <a:ext cx="551581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3468038" y="1997845"/>
              <a:ext cx="109835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мембрана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593409" y="1997845"/>
              <a:ext cx="1158822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Touch</a:t>
              </a:r>
              <a:b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Memory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5779245" y="1997845"/>
              <a:ext cx="843789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6645584" y="1997845"/>
              <a:ext cx="73232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2G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7409389" y="1997845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8122201" y="1997845"/>
              <a:ext cx="112220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9275885" y="1997845"/>
              <a:ext cx="84442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12B</a:t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0151789" y="1997845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0864600" y="1997845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197324" y="1997845"/>
              <a:ext cx="514706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1733268" y="1997845"/>
              <a:ext cx="113493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351546" y="2439480"/>
              <a:ext cx="824416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КОП-02.1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2889443" y="2439478"/>
              <a:ext cx="551581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3468038" y="2439478"/>
              <a:ext cx="109835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мембрана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593409" y="2439478"/>
              <a:ext cx="1158822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Touch</a:t>
              </a:r>
              <a:b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Memory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779245" y="2439478"/>
              <a:ext cx="843789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6645584" y="2439478"/>
              <a:ext cx="73232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7409389" y="2439478"/>
              <a:ext cx="681334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8122201" y="2439478"/>
              <a:ext cx="112220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9275885" y="2439478"/>
              <a:ext cx="84442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12B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10151789" y="2439478"/>
              <a:ext cx="681334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10864600" y="2439478"/>
              <a:ext cx="681334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197324" y="2439478"/>
              <a:ext cx="514706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733268" y="2439478"/>
              <a:ext cx="113493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351546" y="2881111"/>
              <a:ext cx="824416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КОП-02.2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2889443" y="2881109"/>
              <a:ext cx="551581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3468038" y="2881109"/>
              <a:ext cx="109835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мембрана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593409" y="2881109"/>
              <a:ext cx="1158822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Touch</a:t>
              </a:r>
              <a:b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Memory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5779245" y="2881109"/>
              <a:ext cx="843789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6645584" y="2881109"/>
              <a:ext cx="73232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2G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7409389" y="2881109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8122201" y="2881109"/>
              <a:ext cx="112220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9275885" y="2881109"/>
              <a:ext cx="84442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12B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10151789" y="2881109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10864600" y="2881109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197324" y="2881109"/>
              <a:ext cx="514706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733268" y="2881109"/>
              <a:ext cx="113493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351546" y="3322744"/>
              <a:ext cx="824416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5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КОП-03(8) 2G</a:t>
              </a:r>
              <a:endParaRPr sz="10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2889443" y="3322742"/>
              <a:ext cx="551581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3468038" y="3322742"/>
              <a:ext cx="109835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мембрана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4593409" y="3322742"/>
              <a:ext cx="1158822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Touch</a:t>
              </a:r>
              <a:b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Memory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5779245" y="3322742"/>
              <a:ext cx="843789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6650048" y="3322742"/>
              <a:ext cx="73232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2G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7409389" y="3322742"/>
              <a:ext cx="681334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Опция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8122201" y="3322742"/>
              <a:ext cx="112220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9275885" y="3322742"/>
              <a:ext cx="84442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220B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0151789" y="3322742"/>
              <a:ext cx="681334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0864600" y="3322742"/>
              <a:ext cx="681334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197324" y="3322742"/>
              <a:ext cx="514706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733268" y="3322742"/>
              <a:ext cx="113493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351546" y="3764375"/>
              <a:ext cx="824416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6000" tIns="45700" rIns="360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5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КОП-03(16) 2G</a:t>
              </a:r>
              <a:endParaRPr sz="10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2889443" y="3764373"/>
              <a:ext cx="551581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3468038" y="3764373"/>
              <a:ext cx="109835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мембрана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4593409" y="3764373"/>
              <a:ext cx="1158822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Touch</a:t>
              </a:r>
              <a:b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Memory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5779245" y="3764373"/>
              <a:ext cx="843789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6645584" y="3764373"/>
              <a:ext cx="73232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2G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409389" y="3764373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Опция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8122201" y="3764373"/>
              <a:ext cx="112220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9275885" y="3764373"/>
              <a:ext cx="84442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220B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0151789" y="3764373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10864600" y="3764373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1197324" y="3764373"/>
              <a:ext cx="514706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16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1733268" y="3764373"/>
              <a:ext cx="113493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16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351546" y="4206008"/>
              <a:ext cx="824416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5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КОП-03(8) 3G</a:t>
              </a:r>
              <a:endParaRPr sz="10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2889443" y="4206006"/>
              <a:ext cx="551581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3468038" y="4206006"/>
              <a:ext cx="109835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мембрана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4593409" y="4206006"/>
              <a:ext cx="1158822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Touch</a:t>
              </a:r>
              <a:b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Memory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5779245" y="4206006"/>
              <a:ext cx="843789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645584" y="4206006"/>
              <a:ext cx="73232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3G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7409389" y="4206006"/>
              <a:ext cx="681334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Опция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8122201" y="4206006"/>
              <a:ext cx="112220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9275885" y="4206006"/>
              <a:ext cx="84442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220B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10151789" y="4206006"/>
              <a:ext cx="681334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0864600" y="4206006"/>
              <a:ext cx="681334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197324" y="4206006"/>
              <a:ext cx="514706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1733268" y="4206006"/>
              <a:ext cx="1134937" cy="408623"/>
            </a:xfrm>
            <a:prstGeom prst="rect">
              <a:avLst/>
            </a:prstGeom>
            <a:solidFill>
              <a:srgbClr val="D8E2F3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351546" y="4647639"/>
              <a:ext cx="824416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6000" tIns="45700" rIns="360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КОП-03(16) 3G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2889443" y="4647637"/>
              <a:ext cx="551581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3468038" y="4647637"/>
              <a:ext cx="109835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мембрана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4593409" y="4647637"/>
              <a:ext cx="1158822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Touch</a:t>
              </a:r>
              <a:b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Memory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5779245" y="4647637"/>
              <a:ext cx="843789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6645584" y="4647637"/>
              <a:ext cx="73232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3G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409389" y="4647637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Опция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8122201" y="4647637"/>
              <a:ext cx="112220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9275885" y="4647637"/>
              <a:ext cx="84442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220B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0151789" y="4647637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0864600" y="4647637"/>
              <a:ext cx="681334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1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V</a:t>
              </a:r>
              <a:endParaRPr sz="1100" b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197324" y="4647637"/>
              <a:ext cx="514706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16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733268" y="4647637"/>
              <a:ext cx="1134937" cy="408623"/>
            </a:xfrm>
            <a:prstGeom prst="rect">
              <a:avLst/>
            </a:prstGeom>
            <a:solidFill>
              <a:srgbClr val="DDEAF6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16</a:t>
              </a:r>
              <a:endPara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63" name="Google Shape;463;p30"/>
          <p:cNvSpPr/>
          <p:nvPr/>
        </p:nvSpPr>
        <p:spPr>
          <a:xfrm>
            <a:off x="487736" y="1264596"/>
            <a:ext cx="11194388" cy="59338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Сравнительная таблица характеристик приборов: КОП-02 и КОП-03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Приборы ПРИТОК-А-КОП</a:t>
            </a:r>
            <a:endParaRPr/>
          </a:p>
        </p:txBody>
      </p:sp>
      <p:pic>
        <p:nvPicPr>
          <p:cNvPr id="470" name="Google Shape;470;p31" descr="http://sokrat.ru/upload/medialibrary/29b/29b5dbb0a6e4c9735e5f3e78c61873a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2009" y="2276105"/>
            <a:ext cx="3079254" cy="231563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1"/>
          <p:cNvSpPr/>
          <p:nvPr/>
        </p:nvSpPr>
        <p:spPr>
          <a:xfrm>
            <a:off x="2271959" y="1281742"/>
            <a:ext cx="2929304" cy="7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КОП-02.4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2" name="Google Shape;472;p31" descr="http://sokrat.ru/upload/medialibrary/647/647641c0ab0fc7baf5da590c81b385a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8879" y="2276104"/>
            <a:ext cx="3084221" cy="233149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1"/>
          <p:cNvSpPr/>
          <p:nvPr/>
        </p:nvSpPr>
        <p:spPr>
          <a:xfrm>
            <a:off x="6958879" y="1281742"/>
            <a:ext cx="2929304" cy="7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КОП-02.4К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31"/>
          <p:cNvSpPr/>
          <p:nvPr/>
        </p:nvSpPr>
        <p:spPr>
          <a:xfrm>
            <a:off x="2489200" y="4893733"/>
            <a:ext cx="6536267" cy="98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Модульная компоновка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NFC-считыватель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Поддержка 2G и 3G модемов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Wi-Fi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 dirty="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Приборы ПРИТОК-А-КОП</a:t>
            </a:r>
            <a:endParaRPr dirty="0"/>
          </a:p>
        </p:txBody>
      </p:sp>
      <p:pic>
        <p:nvPicPr>
          <p:cNvPr id="559" name="Google Shape;559;p33" descr="http://sokrat.ru/upload/medialibrary/c98/c98088f351b52317608f650ff0ad9fb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2611" y="1840167"/>
            <a:ext cx="4392925" cy="298782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3"/>
          <p:cNvSpPr/>
          <p:nvPr/>
        </p:nvSpPr>
        <p:spPr>
          <a:xfrm>
            <a:off x="7835515" y="1158988"/>
            <a:ext cx="2154115" cy="36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КОП-05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1" name="Google Shape;561;p33" descr="http://sokrat.ru/upload/medialibrary/41b/41b28a4a6a596f0a8e2eef967aa27dd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1042" y="1840168"/>
            <a:ext cx="3716822" cy="298782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3"/>
          <p:cNvSpPr/>
          <p:nvPr/>
        </p:nvSpPr>
        <p:spPr>
          <a:xfrm>
            <a:off x="1772395" y="1008890"/>
            <a:ext cx="2154115" cy="7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КОП-04</a:t>
            </a:r>
            <a:endParaRPr sz="24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33"/>
          <p:cNvSpPr/>
          <p:nvPr/>
        </p:nvSpPr>
        <p:spPr>
          <a:xfrm>
            <a:off x="1066800" y="4827996"/>
            <a:ext cx="4936067" cy="13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Модульная  компоновка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Wi-Fi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NFC-считыватель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33"/>
          <p:cNvSpPr/>
          <p:nvPr/>
        </p:nvSpPr>
        <p:spPr>
          <a:xfrm>
            <a:off x="6206066" y="4827995"/>
            <a:ext cx="4936067" cy="13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Поддержка 2G и 3G модемов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Встраиваемый модуль беспроводных датчиков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Приборы ПРИТОК-А-КОП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4" y="1652077"/>
            <a:ext cx="3051168" cy="24672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72" y="1674448"/>
            <a:ext cx="3691768" cy="2444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556" y="1674448"/>
            <a:ext cx="3119174" cy="3930159"/>
          </a:xfrm>
          <a:prstGeom prst="rect">
            <a:avLst/>
          </a:prstGeom>
        </p:spPr>
      </p:pic>
      <p:sp>
        <p:nvSpPr>
          <p:cNvPr id="6" name="Google Shape;562;p33"/>
          <p:cNvSpPr/>
          <p:nvPr/>
        </p:nvSpPr>
        <p:spPr>
          <a:xfrm>
            <a:off x="842273" y="931108"/>
            <a:ext cx="2431150" cy="7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КОП-01 исп.1</a:t>
            </a:r>
            <a:endParaRPr sz="24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562;p33"/>
          <p:cNvSpPr/>
          <p:nvPr/>
        </p:nvSpPr>
        <p:spPr>
          <a:xfrm>
            <a:off x="4922481" y="931108"/>
            <a:ext cx="2431150" cy="7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КОП-01 исп.2</a:t>
            </a:r>
            <a:endParaRPr sz="24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562;p33"/>
          <p:cNvSpPr/>
          <p:nvPr/>
        </p:nvSpPr>
        <p:spPr>
          <a:xfrm>
            <a:off x="9002689" y="953479"/>
            <a:ext cx="2431150" cy="7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КОП-01 исп.3</a:t>
            </a:r>
            <a:endParaRPr sz="24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08" y="4221585"/>
            <a:ext cx="1226295" cy="138302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61" y="4221585"/>
            <a:ext cx="1896806" cy="126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60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Приборы ПРИТОК-А-КОП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634" y="1813590"/>
            <a:ext cx="5404512" cy="37444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2" y="1351133"/>
            <a:ext cx="2275424" cy="16240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94" y="1351133"/>
            <a:ext cx="2365248" cy="16977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3" y="4043152"/>
            <a:ext cx="2673101" cy="18288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83" y="3586596"/>
            <a:ext cx="2951559" cy="197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1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211137" y="1630493"/>
            <a:ext cx="11571288" cy="3903531"/>
            <a:chOff x="858837" y="1878144"/>
            <a:chExt cx="10228263" cy="3101712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837" y="1878144"/>
              <a:ext cx="10228263" cy="3101712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286784" y="2828678"/>
              <a:ext cx="215116" cy="524122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656732" y="2817681"/>
              <a:ext cx="273668" cy="535119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63155" y="2374544"/>
              <a:ext cx="647700" cy="396978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5462" y="3130485"/>
              <a:ext cx="309563" cy="169927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1050" y="3182873"/>
              <a:ext cx="309563" cy="169927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153275" y="3631557"/>
              <a:ext cx="461962" cy="60230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48475" y="3085240"/>
              <a:ext cx="1071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b="1" dirty="0" smtClean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ОФИС</a:t>
              </a:r>
            </a:p>
            <a:p>
              <a:pPr algn="ctr"/>
              <a:r>
                <a:rPr lang="ru-RU" sz="1200" b="1" dirty="0" smtClean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02</a:t>
              </a:r>
              <a:endParaRPr lang="ru-RU" sz="12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ОРГАНИЗАЦИОННЫЕ ВОПРОСЫ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05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Приток-NFC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91" name="Google Shape;89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737" y="1448382"/>
            <a:ext cx="5729524" cy="4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2260" y="1448382"/>
            <a:ext cx="5730179" cy="4297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РКС-05: Contact-ID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98" name="Google Shape;898;p38" descr="https://www.sokrat.ru/upload/iblock/935/107ae025_47ac_479b_8985_fa6e168ddd12_eb1343bf_6f2c_11e6_ba85_0030489155d7.resize1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202" y="1072469"/>
            <a:ext cx="5714999" cy="4471988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38"/>
          <p:cNvSpPr/>
          <p:nvPr/>
        </p:nvSpPr>
        <p:spPr>
          <a:xfrm>
            <a:off x="6313714" y="1261151"/>
            <a:ext cx="4804229" cy="437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РКС-05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Поддержка приборов работающих в протоколе Contact-ID: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Vista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Болид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Paradox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Каналы связи: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Ethernet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 SIM (GPRS)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РКС-05: Contact-ID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05" name="Google Shape;90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763" y="1268412"/>
            <a:ext cx="7486650" cy="43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Модули расширения</a:t>
            </a:r>
            <a:endParaRPr sz="60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5" name="Google Shape;925;p4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Модуль 3</a:t>
            </a:r>
            <a:endParaRPr sz="24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Шина расширения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32" name="Google Shape;93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443" y="907248"/>
            <a:ext cx="4723141" cy="545308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43"/>
          <p:cNvSpPr/>
          <p:nvPr/>
        </p:nvSpPr>
        <p:spPr>
          <a:xfrm>
            <a:off x="6888480" y="1228759"/>
            <a:ext cx="3505200" cy="3127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 любому прибору можно подключить до: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—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28 модулей индикации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—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30 модулей расширения шлейфов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—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16 транзитных модулей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Расширители шлейфов - МРШ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39" name="Google Shape;939;p44" descr="ÐÐ Ð¨-02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500" y="2349911"/>
            <a:ext cx="3543300" cy="251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44" descr="ÐÐ Ð¨-02(16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3075" y="1925637"/>
            <a:ext cx="4183703" cy="3167063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44"/>
          <p:cNvSpPr txBox="1"/>
          <p:nvPr/>
        </p:nvSpPr>
        <p:spPr>
          <a:xfrm>
            <a:off x="1873250" y="5092700"/>
            <a:ext cx="1955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МРШ-02(4)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2" name="Google Shape;942;p44"/>
          <p:cNvSpPr txBox="1"/>
          <p:nvPr/>
        </p:nvSpPr>
        <p:spPr>
          <a:xfrm>
            <a:off x="7937026" y="5092700"/>
            <a:ext cx="1955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МРШ-02(16)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Расширители шлейфов - МБД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48" name="Google Shape;948;p45"/>
          <p:cNvPicPr preferRelativeResize="0"/>
          <p:nvPr/>
        </p:nvPicPr>
        <p:blipFill rotWithShape="1">
          <a:blip r:embed="rId3">
            <a:alphaModFix/>
          </a:blip>
          <a:srcRect l="35623" t="10412" r="30154" b="23955"/>
          <a:stretch/>
        </p:blipFill>
        <p:spPr>
          <a:xfrm rot="5400000">
            <a:off x="831185" y="654715"/>
            <a:ext cx="2401630" cy="34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5"/>
          <p:cNvPicPr preferRelativeResize="0"/>
          <p:nvPr/>
        </p:nvPicPr>
        <p:blipFill rotWithShape="1">
          <a:blip r:embed="rId4">
            <a:alphaModFix/>
          </a:blip>
          <a:srcRect l="29873" t="30559" r="19066" b="43333"/>
          <a:stretch/>
        </p:blipFill>
        <p:spPr>
          <a:xfrm>
            <a:off x="304800" y="3937918"/>
            <a:ext cx="516636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45"/>
          <p:cNvSpPr/>
          <p:nvPr/>
        </p:nvSpPr>
        <p:spPr>
          <a:xfrm>
            <a:off x="6479458" y="1307690"/>
            <a:ext cx="4955458" cy="461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Модули подключения беспроводных датчиков систем Астра-Р и Ладога-РК 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Исполнение в виде выносного модуля для подключения по шине RS-485 и встраиваемого модуля для установки в приборы КОП-04 и КОП-05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Клавиатуры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8" name="Google Shape;958;p46"/>
          <p:cNvSpPr/>
          <p:nvPr/>
        </p:nvSpPr>
        <p:spPr>
          <a:xfrm>
            <a:off x="1485900" y="5514975"/>
            <a:ext cx="30099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ППКОП (М4)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4" y="1205435"/>
            <a:ext cx="5295333" cy="3971500"/>
          </a:xfrm>
          <a:prstGeom prst="rect">
            <a:avLst/>
          </a:prstGeom>
        </p:spPr>
      </p:pic>
      <p:pic>
        <p:nvPicPr>
          <p:cNvPr id="9" name="Google Shape;965;p47" descr="https://www.sokrat.ru/upload/iblock/682/44479ee2_8d8d_482f_a644_1d9411d5ab68_238017a4_0733_11e4_be2d_0030489155d7.resize1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4531" y="1355395"/>
            <a:ext cx="4982168" cy="3821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66;p47"/>
          <p:cNvSpPr/>
          <p:nvPr/>
        </p:nvSpPr>
        <p:spPr>
          <a:xfrm>
            <a:off x="6490268" y="5433332"/>
            <a:ext cx="4699109" cy="600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ППКОП-02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Клавиатуры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9" name="Google Shape;959;p46"/>
          <p:cNvSpPr/>
          <p:nvPr/>
        </p:nvSpPr>
        <p:spPr>
          <a:xfrm>
            <a:off x="7591364" y="5514975"/>
            <a:ext cx="30099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ППКОП-03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13" y="1395482"/>
            <a:ext cx="4561086" cy="35914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26" y="1299947"/>
            <a:ext cx="4809656" cy="3878755"/>
          </a:xfrm>
          <a:prstGeom prst="rect">
            <a:avLst/>
          </a:prstGeom>
        </p:spPr>
      </p:pic>
      <p:sp>
        <p:nvSpPr>
          <p:cNvPr id="8" name="Google Shape;959;p46"/>
          <p:cNvSpPr/>
          <p:nvPr/>
        </p:nvSpPr>
        <p:spPr>
          <a:xfrm>
            <a:off x="1685804" y="5514975"/>
            <a:ext cx="30099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ППКОП </a:t>
            </a:r>
            <a:r>
              <a:rPr lang="en-GB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NFC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8871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mtClean="0">
                <a:sym typeface="Roboto Medium"/>
              </a:rPr>
              <a:t>Клавиатуры</a:t>
            </a:r>
            <a:endParaRPr lang="ru-RU">
              <a:sym typeface="Roboto Medium"/>
            </a:endParaRPr>
          </a:p>
        </p:txBody>
      </p:sp>
      <p:sp>
        <p:nvSpPr>
          <p:cNvPr id="966" name="Google Shape;966;p47"/>
          <p:cNvSpPr/>
          <p:nvPr/>
        </p:nvSpPr>
        <p:spPr>
          <a:xfrm>
            <a:off x="3556000" y="5428344"/>
            <a:ext cx="5210629" cy="65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ППКОП-05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85" y="951319"/>
            <a:ext cx="5678858" cy="4351616"/>
          </a:xfrm>
          <a:prstGeom prst="rect">
            <a:avLst/>
          </a:prstGeom>
        </p:spPr>
      </p:pic>
      <p:sp>
        <p:nvSpPr>
          <p:cNvPr id="7" name="Google Shape;966;p47"/>
          <p:cNvSpPr/>
          <p:nvPr/>
        </p:nvSpPr>
        <p:spPr>
          <a:xfrm>
            <a:off x="341194" y="1281699"/>
            <a:ext cx="3214806" cy="297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Сканер отпечатков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ru-RU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альцев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х</a:t>
            </a:r>
            <a:r>
              <a:rPr lang="ru-RU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ранение до 500 отпечатков;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ru-RU" sz="1800" dirty="0" smtClean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обработка отпечатков на самой клавиатуре.</a:t>
            </a: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6559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0" y="9525"/>
            <a:ext cx="10343745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Содержание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317500" y="1282700"/>
            <a:ext cx="115316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Модуль 1 – Обзор системы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Модуль 2 – Приборы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Модуль 3 – Модули расширения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Модуль 4 – Подключение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Модуль 5 – Конфигуратор параметров </a:t>
            </a:r>
            <a:r>
              <a:rPr lang="ru-RU" sz="2800" dirty="0" err="1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Uniprog</a:t>
            </a:r>
            <a:endParaRPr lang="ru-RU" sz="2800" dirty="0" smtClean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ru-RU" sz="2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Модуль 6 – </a:t>
            </a:r>
            <a:r>
              <a:rPr lang="ru-RU" sz="2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РКС-05 и </a:t>
            </a:r>
            <a:r>
              <a:rPr lang="en-US" sz="2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Contact-ID </a:t>
            </a:r>
            <a:r>
              <a:rPr lang="ru-RU" sz="2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совместимые приборы</a:t>
            </a:r>
            <a:endParaRPr sz="2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Клавиатуры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72" name="Google Shape;972;p48" descr="https://www.sokrat.ru/upload/iblock/780/f860d0bd_3c28_409c_b66c_d625980c28ea_7d9c8363_7da1_11e8_80d1_000c2957f1ca.resiz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72" y="1114903"/>
            <a:ext cx="6114597" cy="4884034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48"/>
          <p:cNvSpPr/>
          <p:nvPr/>
        </p:nvSpPr>
        <p:spPr>
          <a:xfrm>
            <a:off x="6995886" y="1248229"/>
            <a:ext cx="4818743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ППКОП-04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Цветной сенсорный 7” экран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Отборажение состояния 128 шлейфов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Подключение IP-камер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Клавиатуры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79" name="Google Shape;979;p49" descr="ÐÐ¡-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975" y="1276181"/>
            <a:ext cx="4556125" cy="323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9" descr="https://i.gyazo.com/d53bf96dd3232e11363834bc05744de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6775" y="1282700"/>
            <a:ext cx="3963824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49"/>
          <p:cNvSpPr txBox="1"/>
          <p:nvPr/>
        </p:nvSpPr>
        <p:spPr>
          <a:xfrm flipH="1">
            <a:off x="2335846" y="4965289"/>
            <a:ext cx="15163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ВС-02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Модули индикации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87" name="Google Shape;987;p50" descr="ÐÐ-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75" y="1200916"/>
            <a:ext cx="5622925" cy="4456168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50"/>
          <p:cNvSpPr/>
          <p:nvPr/>
        </p:nvSpPr>
        <p:spPr>
          <a:xfrm>
            <a:off x="6464300" y="1200916"/>
            <a:ext cx="3938227" cy="445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МИ-30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Отображение состояния 30 шлейфов сигнализации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Встроенный считыватель NFC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Пульты выносные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94" name="Google Shape;994;p51" descr="ÐÐ ÐÐÐÐÐ-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676" y="1027795"/>
            <a:ext cx="2727324" cy="4403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51" descr="ÐÐ ÐÐÐÐÐ-03"/>
          <p:cNvPicPr preferRelativeResize="0"/>
          <p:nvPr/>
        </p:nvPicPr>
        <p:blipFill rotWithShape="1">
          <a:blip r:embed="rId4">
            <a:alphaModFix/>
          </a:blip>
          <a:srcRect t="6744" b="6473"/>
          <a:stretch/>
        </p:blipFill>
        <p:spPr>
          <a:xfrm>
            <a:off x="8037797" y="926195"/>
            <a:ext cx="3441859" cy="454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51" descr="ÐÑÐ»ÑÑ Ð²ÑÐ½Ð¾ÑÐ½Ð¾Ð¹ ÐÐÐÐÐ (16)"/>
          <p:cNvPicPr preferRelativeResize="0"/>
          <p:nvPr/>
        </p:nvPicPr>
        <p:blipFill rotWithShape="1">
          <a:blip r:embed="rId5">
            <a:alphaModFix/>
          </a:blip>
          <a:srcRect l="28932" r="28666"/>
          <a:stretch/>
        </p:blipFill>
        <p:spPr>
          <a:xfrm>
            <a:off x="4386103" y="1027795"/>
            <a:ext cx="3069408" cy="4299966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51"/>
          <p:cNvSpPr txBox="1"/>
          <p:nvPr/>
        </p:nvSpPr>
        <p:spPr>
          <a:xfrm>
            <a:off x="939800" y="5633583"/>
            <a:ext cx="1841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ПВ ППКОП-04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8" name="Google Shape;998;p51"/>
          <p:cNvSpPr txBox="1"/>
          <p:nvPr/>
        </p:nvSpPr>
        <p:spPr>
          <a:xfrm>
            <a:off x="8837976" y="5633582"/>
            <a:ext cx="1841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ПВ ППКОП-03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9" name="Google Shape;999;p51"/>
          <p:cNvSpPr txBox="1"/>
          <p:nvPr/>
        </p:nvSpPr>
        <p:spPr>
          <a:xfrm>
            <a:off x="4991100" y="5633581"/>
            <a:ext cx="1841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ПВ ППКОП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Пульты выносные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05" name="Google Shape;1005;p52" descr="ÐÑÐ»ÑÑ Ð²ÑÐ½Ð¾ÑÐ½Ð¾Ð¹ ÐÐÐÐÐ-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675" y="1108976"/>
            <a:ext cx="5026025" cy="52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/>
          <p:nvPr/>
        </p:nvSpPr>
        <p:spPr>
          <a:xfrm>
            <a:off x="6362700" y="1108976"/>
            <a:ext cx="5054600" cy="5202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ПВ ППКОП-02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Выносной пульт управления для приборов </a:t>
            </a:r>
            <a:b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Приток-А-КОП.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Подключение к КОП по шине расширения.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Индикация 128 зон на внешнем мониторе. Подключение к монитору по интерфейсу HDMI.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Подключение клавиатуры и манипулятора типа "мышь" по интерфейсу USB.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Питание 12В.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Подключение</a:t>
            </a:r>
            <a:endParaRPr sz="60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12" name="Google Shape;1012;p5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Модуль 4</a:t>
            </a:r>
            <a:endParaRPr sz="24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Схема подключения КОП-02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18" name="Google Shape;1018;p54" descr="https://i.gyazo.com/00676078ed70b5eb0603a16b7e78e8c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3135" y="952911"/>
            <a:ext cx="5610225" cy="544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Схема подключения КОП-02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4" name="Google Shape;1024;p55" descr="https://i.gyazo.com/c6faf55e6f122f143cf7d04b2769b1a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1074737"/>
            <a:ext cx="9928225" cy="504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Схема подключения КОП-02.4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0" name="Google Shape;1030;p56" descr="https://i.gyazo.com/ca09556928914bc8bdcd838da94dc2e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6703" y="932079"/>
            <a:ext cx="8161698" cy="535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Схема подключения КОП-04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6" name="Google Shape;1036;p57" descr="https://i.gyazo.com/814b9e4aafb9ffeac47ad8f139fb613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8537" y="1112274"/>
            <a:ext cx="5114925" cy="50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Обзор системы</a:t>
            </a:r>
            <a:endParaRPr sz="60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Модуль 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Схема подключения КОП-04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2" name="Google Shape;1042;p58" descr="https://i.gyazo.com/1f6e12b73c83037a37be98f8b57c514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950" y="1020304"/>
            <a:ext cx="7223125" cy="515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Схема подключения по шине RS-485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8" name="Google Shape;1048;p59" descr="https://i.gyazo.com/212f95fe519a6c5433f517b0e8153b2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149" y="1244600"/>
            <a:ext cx="11146901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Конфигуратор Uniprog</a:t>
            </a:r>
            <a:endParaRPr sz="60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4" name="Google Shape;1054;p6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Модуль 5</a:t>
            </a:r>
            <a:endParaRPr sz="24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Загрузка ПО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060" name="Google Shape;1060;p61"/>
          <p:cNvGrpSpPr/>
          <p:nvPr/>
        </p:nvGrpSpPr>
        <p:grpSpPr>
          <a:xfrm>
            <a:off x="819150" y="2071447"/>
            <a:ext cx="10756900" cy="2525953"/>
            <a:chOff x="603250" y="1411047"/>
            <a:chExt cx="10756900" cy="2525953"/>
          </a:xfrm>
        </p:grpSpPr>
        <p:pic>
          <p:nvPicPr>
            <p:cNvPr id="1061" name="Google Shape;1061;p61" descr="https://i.gyazo.com/02254815d24f38d448711c06ce15b30e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3250" y="1411047"/>
              <a:ext cx="10756900" cy="2486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2" name="Google Shape;1062;p61"/>
            <p:cNvSpPr/>
            <p:nvPr/>
          </p:nvSpPr>
          <p:spPr>
            <a:xfrm>
              <a:off x="7391400" y="3263900"/>
              <a:ext cx="965200" cy="67310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63" name="Google Shape;1063;p61"/>
          <p:cNvSpPr/>
          <p:nvPr/>
        </p:nvSpPr>
        <p:spPr>
          <a:xfrm>
            <a:off x="1701800" y="2019300"/>
            <a:ext cx="1511300" cy="4064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6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Загрузка ПО</a:t>
            </a:r>
            <a:endParaRPr/>
          </a:p>
        </p:txBody>
      </p:sp>
      <p:pic>
        <p:nvPicPr>
          <p:cNvPr id="1069" name="Google Shape;1069;p62" descr="https://i.gyazo.com/9d8d2d50cfe91901f7ef0601677d769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75" y="1028700"/>
            <a:ext cx="10372725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2"/>
          <p:cNvSpPr txBox="1"/>
          <p:nvPr/>
        </p:nvSpPr>
        <p:spPr>
          <a:xfrm>
            <a:off x="7569200" y="4397375"/>
            <a:ext cx="3416300" cy="92333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Конфигуратор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Прошивки для КОП и модулей расширения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62"/>
          <p:cNvSpPr txBox="1"/>
          <p:nvPr/>
        </p:nvSpPr>
        <p:spPr>
          <a:xfrm>
            <a:off x="7569200" y="2814935"/>
            <a:ext cx="3416300" cy="147732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Конфигуратор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Прошивки для КОП и модулей расширения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Прошивки для РКС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Вспомогательные утилиты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Обновление прошивки прибора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7" name="Google Shape;1077;p63" descr="https://i.gyazo.com/5e76280a4e8e77fe10ed91567b269ac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245" y="1341437"/>
            <a:ext cx="5808268" cy="217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3" descr="https://i.gyazo.com/da0001ab5845272be5c2f7f9e29c61f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4623" y="1389062"/>
            <a:ext cx="4455228" cy="196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63" descr="https://i.gyazo.com/faa8bc4bb89e3e3940aae8b6d31bde9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4632" y="3935412"/>
            <a:ext cx="6295761" cy="203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860"/>
              <a:buFont typeface="Roboto Medium"/>
              <a:buNone/>
            </a:pPr>
            <a:r>
              <a:rPr lang="ru-RU" sz="486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Обновление прошивки прибора</a:t>
            </a:r>
            <a:endParaRPr sz="486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5" name="Google Shape;1085;p64"/>
          <p:cNvSpPr/>
          <p:nvPr/>
        </p:nvSpPr>
        <p:spPr>
          <a:xfrm>
            <a:off x="1316355" y="1124226"/>
            <a:ext cx="9343347" cy="243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Прошивки находятся в каталоге </a:t>
            </a:r>
            <a:r>
              <a:rPr lang="ru-RU" sz="2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FW</a:t>
            </a:r>
            <a:r>
              <a:rPr lang="ru-RU" sz="2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архива с </a:t>
            </a:r>
            <a:r>
              <a:rPr lang="ru-RU" sz="2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Uniprog</a:t>
            </a:r>
            <a:r>
              <a:rPr lang="ru-RU" sz="2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2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3.0.4</a:t>
            </a:r>
            <a:endParaRPr sz="2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Archive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старые версии прошивок для </a:t>
            </a:r>
            <a:r>
              <a:rPr lang="ru-RU" sz="2800" b="0" i="0" u="none" strike="noStrike" cap="none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КОП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SHR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прошивки для модулей расширения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DOC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инструкция для КОП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2.ХХ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актуальная прошивка для КОП</a:t>
            </a:r>
            <a:endParaRPr sz="2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6" name="Google Shape;1086;p64"/>
          <p:cNvSpPr/>
          <p:nvPr/>
        </p:nvSpPr>
        <p:spPr>
          <a:xfrm>
            <a:off x="708212" y="3924860"/>
            <a:ext cx="10750363" cy="2362200"/>
          </a:xfrm>
          <a:prstGeom prst="rect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ru-RU" sz="20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Приток-А-КОП-02 с модемом </a:t>
            </a:r>
            <a:r>
              <a:rPr lang="ru-RU" sz="2000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Wismo</a:t>
            </a:r>
            <a:r>
              <a:rPr lang="ru-RU" sz="20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поддерживает работу только с прошивкой 1.69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ru-RU" sz="20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Порядок обновления КОП-02: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✓"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1.69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✓"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2.13 (32</a:t>
            </a:r>
            <a:r>
              <a:rPr lang="ru-RU" sz="2000" b="0" i="0" u="none" strike="noStrike" cap="none" dirty="0" smtClean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20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✓"/>
            </a:pPr>
            <a:r>
              <a:rPr lang="ru-RU" sz="2000" dirty="0" smtClean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Текущая актуальная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Настройка прибора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92" name="Google Shape;109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5823" y="1127070"/>
            <a:ext cx="7117773" cy="5091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5"/>
          <p:cNvSpPr/>
          <p:nvPr/>
        </p:nvSpPr>
        <p:spPr>
          <a:xfrm>
            <a:off x="2734491" y="3875314"/>
            <a:ext cx="2603863" cy="36576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4" name="Google Shape;1094;p65"/>
          <p:cNvSpPr/>
          <p:nvPr/>
        </p:nvSpPr>
        <p:spPr>
          <a:xfrm>
            <a:off x="2740841" y="5062764"/>
            <a:ext cx="2603863" cy="36576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Настройка прибора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0" name="Google Shape;110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7114" y="1111828"/>
            <a:ext cx="7117773" cy="509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Настройка прибора</a:t>
            </a:r>
            <a:endParaRPr/>
          </a:p>
        </p:txBody>
      </p:sp>
      <p:pic>
        <p:nvPicPr>
          <p:cNvPr id="1106" name="Google Shape;110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7114" y="1073728"/>
            <a:ext cx="7117773" cy="509154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7"/>
          <p:cNvSpPr/>
          <p:nvPr/>
        </p:nvSpPr>
        <p:spPr>
          <a:xfrm>
            <a:off x="5591175" y="3667125"/>
            <a:ext cx="3619500" cy="1971675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 ОПС «ПРИТОК-А» - Возможности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6762854" y="1243324"/>
            <a:ext cx="4732101" cy="135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Масштабируемость системы</a:t>
            </a:r>
            <a:endParaRPr sz="16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Расчётная емкость до 100 000 пультовых номеров</a:t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678920" y="1215868"/>
            <a:ext cx="4732101" cy="135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Охрана объектов по любым имеющимся каналам связи</a:t>
            </a:r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6762853" y="3496315"/>
            <a:ext cx="4732102" cy="1258432"/>
            <a:chOff x="6762853" y="4313998"/>
            <a:chExt cx="4732102" cy="1258432"/>
          </a:xfrm>
        </p:grpSpPr>
        <p:sp>
          <p:nvSpPr>
            <p:cNvPr id="197" name="Google Shape;197;p20"/>
            <p:cNvSpPr/>
            <p:nvPr/>
          </p:nvSpPr>
          <p:spPr>
            <a:xfrm>
              <a:off x="6762853" y="4313998"/>
              <a:ext cx="4732102" cy="1258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Двухсторонний контроль канала охраны</a:t>
              </a:r>
              <a:endParaRPr/>
            </a:p>
          </p:txBody>
        </p:sp>
        <p:pic>
          <p:nvPicPr>
            <p:cNvPr id="198" name="Google Shape;198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18056" y="4724985"/>
              <a:ext cx="432048" cy="4364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20"/>
          <p:cNvGrpSpPr/>
          <p:nvPr/>
        </p:nvGrpSpPr>
        <p:grpSpPr>
          <a:xfrm>
            <a:off x="680440" y="2520725"/>
            <a:ext cx="4732101" cy="1352029"/>
            <a:chOff x="680440" y="2854836"/>
            <a:chExt cx="4732101" cy="1352029"/>
          </a:xfrm>
        </p:grpSpPr>
        <p:sp>
          <p:nvSpPr>
            <p:cNvPr id="200" name="Google Shape;200;p20"/>
            <p:cNvSpPr/>
            <p:nvPr/>
          </p:nvSpPr>
          <p:spPr>
            <a:xfrm>
              <a:off x="680440" y="2854836"/>
              <a:ext cx="4732101" cy="1352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Шифрование передаваемой информации</a:t>
              </a:r>
              <a:endParaRPr/>
            </a:p>
          </p:txBody>
        </p:sp>
        <p:pic>
          <p:nvPicPr>
            <p:cNvPr id="201" name="Google Shape;201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3804" y="3320168"/>
              <a:ext cx="436457" cy="4364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20"/>
          <p:cNvGrpSpPr/>
          <p:nvPr/>
        </p:nvGrpSpPr>
        <p:grpSpPr>
          <a:xfrm>
            <a:off x="678920" y="4436046"/>
            <a:ext cx="4732101" cy="1241902"/>
            <a:chOff x="678920" y="4330529"/>
            <a:chExt cx="4732101" cy="1241902"/>
          </a:xfrm>
        </p:grpSpPr>
        <p:sp>
          <p:nvSpPr>
            <p:cNvPr id="203" name="Google Shape;203;p20"/>
            <p:cNvSpPr/>
            <p:nvPr/>
          </p:nvSpPr>
          <p:spPr>
            <a:xfrm>
              <a:off x="678920" y="4330529"/>
              <a:ext cx="4732101" cy="12419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Резервирование каналов связи</a:t>
              </a:r>
              <a:endParaRPr/>
            </a:p>
          </p:txBody>
        </p:sp>
        <p:pic>
          <p:nvPicPr>
            <p:cNvPr id="204" name="Google Shape;204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804" y="4720486"/>
              <a:ext cx="436457" cy="4409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20"/>
          <p:cNvGrpSpPr/>
          <p:nvPr/>
        </p:nvGrpSpPr>
        <p:grpSpPr>
          <a:xfrm>
            <a:off x="6762854" y="2519479"/>
            <a:ext cx="4732101" cy="1352029"/>
            <a:chOff x="6762854" y="2862383"/>
            <a:chExt cx="4732101" cy="1352029"/>
          </a:xfrm>
        </p:grpSpPr>
        <p:sp>
          <p:nvSpPr>
            <p:cNvPr id="206" name="Google Shape;206;p20"/>
            <p:cNvSpPr/>
            <p:nvPr/>
          </p:nvSpPr>
          <p:spPr>
            <a:xfrm>
              <a:off x="6762854" y="2862383"/>
              <a:ext cx="4732101" cy="1352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Автоматизация ежедневных процессов: проверка ТС, заявки, реагирование, оповещение</a:t>
              </a:r>
              <a:endParaRPr/>
            </a:p>
          </p:txBody>
        </p:sp>
        <p:pic>
          <p:nvPicPr>
            <p:cNvPr id="207" name="Google Shape;207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018056" y="3315629"/>
              <a:ext cx="436457" cy="445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18056" y="1701109"/>
            <a:ext cx="432048" cy="43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 rotWithShape="1">
          <a:blip r:embed="rId8">
            <a:alphaModFix/>
          </a:blip>
          <a:srcRect l="69070" t="-2963"/>
          <a:stretch/>
        </p:blipFill>
        <p:spPr>
          <a:xfrm>
            <a:off x="483881" y="1216917"/>
            <a:ext cx="946407" cy="43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8">
            <a:alphaModFix/>
          </a:blip>
          <a:srcRect r="68112"/>
          <a:stretch/>
        </p:blipFill>
        <p:spPr>
          <a:xfrm>
            <a:off x="485950" y="2126221"/>
            <a:ext cx="975707" cy="42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 rotWithShape="1">
          <a:blip r:embed="rId8">
            <a:alphaModFix/>
          </a:blip>
          <a:srcRect l="33959" r="34086" b="957"/>
          <a:stretch/>
        </p:blipFill>
        <p:spPr>
          <a:xfrm>
            <a:off x="483881" y="1685192"/>
            <a:ext cx="977776" cy="420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20"/>
          <p:cNvGrpSpPr/>
          <p:nvPr/>
        </p:nvGrpSpPr>
        <p:grpSpPr>
          <a:xfrm>
            <a:off x="690644" y="3498193"/>
            <a:ext cx="4732101" cy="1241902"/>
            <a:chOff x="690644" y="3445440"/>
            <a:chExt cx="4732101" cy="1241902"/>
          </a:xfrm>
        </p:grpSpPr>
        <p:sp>
          <p:nvSpPr>
            <p:cNvPr id="213" name="Google Shape;213;p20"/>
            <p:cNvSpPr/>
            <p:nvPr/>
          </p:nvSpPr>
          <p:spPr>
            <a:xfrm>
              <a:off x="690644" y="3445440"/>
              <a:ext cx="4732101" cy="12419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Включение старого </a:t>
              </a:r>
              <a:br>
                <a:rPr lang="ru-RU" sz="16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6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оборудования в IP-сети</a:t>
              </a:r>
              <a:endParaRPr/>
            </a:p>
          </p:txBody>
        </p:sp>
        <p:pic>
          <p:nvPicPr>
            <p:cNvPr id="214" name="Google Shape;214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35088" y="3855658"/>
              <a:ext cx="484909" cy="4675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20"/>
          <p:cNvSpPr/>
          <p:nvPr/>
        </p:nvSpPr>
        <p:spPr>
          <a:xfrm>
            <a:off x="6751129" y="4436664"/>
            <a:ext cx="4732101" cy="124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Мониторинг подвижных объектов</a:t>
            </a:r>
            <a:endParaRPr/>
          </a:p>
        </p:txBody>
      </p:sp>
      <p:pic>
        <p:nvPicPr>
          <p:cNvPr id="216" name="Google Shape;216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18056" y="4813118"/>
            <a:ext cx="47625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Настройка прибора</a:t>
            </a:r>
            <a:endParaRPr/>
          </a:p>
        </p:txBody>
      </p:sp>
      <p:pic>
        <p:nvPicPr>
          <p:cNvPr id="1113" name="Google Shape;1113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7114" y="1088968"/>
            <a:ext cx="7117773" cy="509154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8"/>
          <p:cNvSpPr/>
          <p:nvPr/>
        </p:nvSpPr>
        <p:spPr>
          <a:xfrm>
            <a:off x="2762250" y="2705100"/>
            <a:ext cx="1943100" cy="1438275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Выходы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0" name="Google Shape;1120;p69" descr="https://i.gyazo.com/e449fbee458b783a9c221379026900d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5825" y="1047749"/>
            <a:ext cx="7035800" cy="5087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Настройка прибора</a:t>
            </a:r>
            <a:endParaRPr/>
          </a:p>
        </p:txBody>
      </p:sp>
      <p:pic>
        <p:nvPicPr>
          <p:cNvPr id="1126" name="Google Shape;112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7114" y="1066108"/>
            <a:ext cx="7117773" cy="509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Настройка прибора</a:t>
            </a:r>
            <a:endParaRPr/>
          </a:p>
        </p:txBody>
      </p:sp>
      <p:pic>
        <p:nvPicPr>
          <p:cNvPr id="1132" name="Google Shape;113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7114" y="1066108"/>
            <a:ext cx="7117773" cy="509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Шлейфы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38" name="Google Shape;1138;p72" descr="https://i.gyazo.com/df76d6a274226a9bcd3a630a1515e45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299" y="1522098"/>
            <a:ext cx="8531225" cy="381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7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Работа с шиной RS-485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44" name="Google Shape;1144;p73" descr="https://i.gyazo.com/2a3f43c608d546860c2776a2ac064c7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3400" y="1210039"/>
            <a:ext cx="7512050" cy="443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73" descr="https://i.gyazo.com/95e2c54bbc45ef34fc674a21bea598e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5200" y="3074987"/>
            <a:ext cx="5019675" cy="30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Работа с шиной RS-485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51" name="Google Shape;1151;p74" descr="https://i.gyazo.com/7a8dd7efd90d400d18bfebd01bc6985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135062"/>
            <a:ext cx="8382000" cy="479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MAC-адрес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57" name="Google Shape;1157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6512" y="1254919"/>
            <a:ext cx="6355825" cy="434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Работа с шиной RS-485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63" name="Google Shape;1163;p76" descr="https://i.gyazo.com/961f04769338db96341b937eb123cb6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875" y="1285874"/>
            <a:ext cx="9782209" cy="393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</a:pPr>
            <a:r>
              <a:rPr lang="ru-RU" dirty="0" smtClean="0"/>
              <a:t>РКС-05 и </a:t>
            </a:r>
            <a:r>
              <a:rPr lang="en-US" dirty="0" smtClean="0"/>
              <a:t>Contact-ID</a:t>
            </a:r>
            <a:r>
              <a:rPr lang="ru-RU" dirty="0" smtClean="0"/>
              <a:t> совместимые приборы</a:t>
            </a:r>
            <a:endParaRPr sz="6000" b="0" i="0" u="none" strike="noStrike" cap="none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69" name="Google Shape;1169;p7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dirty="0" smtClean="0"/>
              <a:t>Модуль 6</a:t>
            </a:r>
            <a:endParaRPr sz="2400" b="0" i="0" u="none" strike="noStrike" cap="none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 ОПС «ПРИТОК-А» - Возможности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680440" y="2854836"/>
            <a:ext cx="4732101" cy="135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Контроль и управление доступом</a:t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678920" y="4330529"/>
            <a:ext cx="4979496" cy="124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Интеграция систем видеонаблюдения Axxon Next 4.0, Intellect и DOMINATION в систему охранно-пожарной сигнализации</a:t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6762854" y="1243324"/>
            <a:ext cx="4732101" cy="135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Передача информации о тревогах собственным ГЗ с применением мобильного приложения «Экипаж»</a:t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6762854" y="2862383"/>
            <a:ext cx="4861796" cy="135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Взаимодействие с обслуживающими организациями</a:t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6762853" y="4313998"/>
            <a:ext cx="4732102" cy="125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Взаимодействие с реагирующими организациями</a:t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678920" y="1215868"/>
            <a:ext cx="4732101" cy="135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Регистрация переговоров дежурного персонала</a:t>
            </a:r>
            <a:endParaRPr/>
          </a:p>
        </p:txBody>
      </p:sp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804" y="1703801"/>
            <a:ext cx="436456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212" y="3314826"/>
            <a:ext cx="43204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8056" y="1703801"/>
            <a:ext cx="432000" cy="43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2670" y="4724985"/>
            <a:ext cx="42759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18056" y="3314826"/>
            <a:ext cx="432048" cy="432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1"/>
          <p:cNvGrpSpPr/>
          <p:nvPr/>
        </p:nvGrpSpPr>
        <p:grpSpPr>
          <a:xfrm>
            <a:off x="7024406" y="4724985"/>
            <a:ext cx="425650" cy="432048"/>
            <a:chOff x="7428690" y="2342980"/>
            <a:chExt cx="425650" cy="432048"/>
          </a:xfrm>
        </p:grpSpPr>
        <p:sp>
          <p:nvSpPr>
            <p:cNvPr id="235" name="Google Shape;235;p21"/>
            <p:cNvSpPr/>
            <p:nvPr/>
          </p:nvSpPr>
          <p:spPr>
            <a:xfrm>
              <a:off x="7428690" y="2342980"/>
              <a:ext cx="425650" cy="432048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E4E7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36" name="Google Shape;236;p2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64155" y="2381084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РКС-05: Contact-ID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05" name="Google Shape;90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763" y="1268412"/>
            <a:ext cx="7486650" cy="4321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67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РКС-05: Contact-ID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11" name="Google Shape;91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4604" y="1010331"/>
            <a:ext cx="8639175" cy="108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3654" y="2834051"/>
            <a:ext cx="426402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6082" y="2275838"/>
            <a:ext cx="3607697" cy="3937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3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РКС-05: Contact-ID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19" name="Google Shape;91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6837" y="987425"/>
            <a:ext cx="9458325" cy="532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8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РКС-05: Contact-ID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17" y="1792851"/>
            <a:ext cx="5886450" cy="40195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367" y="1265288"/>
            <a:ext cx="5501271" cy="3375537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5951220" y="4648445"/>
            <a:ext cx="473202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6042660" y="4800845"/>
            <a:ext cx="4777740" cy="213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0683240" y="4298156"/>
            <a:ext cx="0" cy="350289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10821352" y="4465680"/>
            <a:ext cx="0" cy="35028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0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РКС-05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81" y="1019785"/>
            <a:ext cx="7249710" cy="520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РКС-05</a:t>
            </a:r>
            <a:endParaRPr lang="ru-RU" dirty="0"/>
          </a:p>
        </p:txBody>
      </p:sp>
      <p:pic>
        <p:nvPicPr>
          <p:cNvPr id="1026" name="Picture 2" descr="https://gyazo.com/e76a88a8b9e91a4fc3184ccc5505f0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29" y="1049195"/>
            <a:ext cx="8265093" cy="510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РКС-05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16" y="1027922"/>
            <a:ext cx="9138911" cy="510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РКС-05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1" y="1379484"/>
            <a:ext cx="10279178" cy="42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2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РКС-05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34" y="1407348"/>
            <a:ext cx="6853687" cy="430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VISTA-501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29" y="947933"/>
            <a:ext cx="675416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7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 ОПС «ПРИТОК-А» - Структура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43" name="Google Shape;243;p22"/>
          <p:cNvCxnSpPr/>
          <p:nvPr/>
        </p:nvCxnSpPr>
        <p:spPr>
          <a:xfrm>
            <a:off x="3863752" y="1412776"/>
            <a:ext cx="0" cy="446449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4" name="Google Shape;244;p22"/>
          <p:cNvCxnSpPr/>
          <p:nvPr/>
        </p:nvCxnSpPr>
        <p:spPr>
          <a:xfrm>
            <a:off x="6096000" y="1412776"/>
            <a:ext cx="0" cy="446449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5" name="Google Shape;245;p22"/>
          <p:cNvCxnSpPr/>
          <p:nvPr/>
        </p:nvCxnSpPr>
        <p:spPr>
          <a:xfrm>
            <a:off x="8112224" y="1412776"/>
            <a:ext cx="0" cy="446449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6" name="Google Shape;246;p22"/>
          <p:cNvGrpSpPr/>
          <p:nvPr/>
        </p:nvGrpSpPr>
        <p:grpSpPr>
          <a:xfrm>
            <a:off x="1919536" y="980728"/>
            <a:ext cx="8352928" cy="4411290"/>
            <a:chOff x="611560" y="1772816"/>
            <a:chExt cx="8352928" cy="4411290"/>
          </a:xfrm>
        </p:grpSpPr>
        <p:pic>
          <p:nvPicPr>
            <p:cNvPr id="247" name="Google Shape;247;p22" descr="D:\!Сектор обучения\Презентации\Картинки\KOP-05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8264" y="1772816"/>
              <a:ext cx="1800200" cy="1231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20272" y="4005064"/>
              <a:ext cx="1944216" cy="4780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9" name="Google Shape;249;p22"/>
            <p:cNvGrpSpPr/>
            <p:nvPr/>
          </p:nvGrpSpPr>
          <p:grpSpPr>
            <a:xfrm>
              <a:off x="611560" y="2348880"/>
              <a:ext cx="7776864" cy="3835226"/>
              <a:chOff x="611560" y="2348880"/>
              <a:chExt cx="7776864" cy="3835226"/>
            </a:xfrm>
          </p:grpSpPr>
          <p:pic>
            <p:nvPicPr>
              <p:cNvPr id="250" name="Google Shape;250;p22" descr="D:\!Сектор обучения\Презентации\Картинки\104720483_23rtf24rtf23e4tfg.jpg"/>
              <p:cNvPicPr preferRelativeResize="0"/>
              <p:nvPr/>
            </p:nvPicPr>
            <p:blipFill rotWithShape="1">
              <a:blip r:embed="rId5">
                <a:alphaModFix/>
              </a:blip>
              <a:srcRect l="7946" r="58504"/>
              <a:stretch/>
            </p:blipFill>
            <p:spPr>
              <a:xfrm>
                <a:off x="3419872" y="2852936"/>
                <a:ext cx="1368152" cy="27186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22" descr="D:\!Сектор обучения\Презентации\Картинки\IMG_20171031_133152.pn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11560" y="2348880"/>
                <a:ext cx="1920214" cy="10801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22" descr="D:\!Сектор обучения\Презентации\Картинки\685889403_6.jpg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83568" y="4941168"/>
                <a:ext cx="1872208" cy="12429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22" descr="http://catalog.sokrat.ru/pics/400/04401_1.jpg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652120" y="3933056"/>
                <a:ext cx="921065" cy="5756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22" descr="http://catalog.sokrat.ru/pics/400/10501_1.jpg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580112" y="4509120"/>
                <a:ext cx="938389" cy="5442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22" descr="D:\!Сектор обучения\Презентации\Картинки\микротик.png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652120" y="3356992"/>
                <a:ext cx="792088" cy="4794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22" descr="D:\!Сектор обучения\Фото приборов\-011М\IMG_0149.png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7452320" y="4869160"/>
                <a:ext cx="936104" cy="10561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7" name="Google Shape;257;p22"/>
              <p:cNvSpPr/>
              <p:nvPr/>
            </p:nvSpPr>
            <p:spPr>
              <a:xfrm flipH="1">
                <a:off x="4860032" y="3933056"/>
                <a:ext cx="576064" cy="57606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" name="Google Shape;258;p22"/>
              <p:cNvSpPr/>
              <p:nvPr/>
            </p:nvSpPr>
            <p:spPr>
              <a:xfrm rot="1445370" flipH="1">
                <a:off x="2720262" y="3233448"/>
                <a:ext cx="576064" cy="57606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 rot="-1502293" flipH="1">
                <a:off x="2722618" y="4747970"/>
                <a:ext cx="576064" cy="57606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 rot="-3099637" flipH="1">
                <a:off x="6920805" y="3185518"/>
                <a:ext cx="576064" cy="57606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" name="Google Shape;261;p22"/>
              <p:cNvSpPr/>
              <p:nvPr/>
            </p:nvSpPr>
            <p:spPr>
              <a:xfrm rot="2474232" flipH="1">
                <a:off x="6922677" y="4699556"/>
                <a:ext cx="576064" cy="57606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id="262" name="Google Shape;262;p22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932040" y="3356992"/>
                <a:ext cx="504056" cy="504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22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4932040" y="4581128"/>
                <a:ext cx="504056" cy="5142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22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1979712" y="3356992"/>
                <a:ext cx="504056" cy="504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Google Shape;265;p22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1979712" y="4509120"/>
                <a:ext cx="504056" cy="509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6" name="Google Shape;266;p22"/>
          <p:cNvSpPr/>
          <p:nvPr/>
        </p:nvSpPr>
        <p:spPr>
          <a:xfrm>
            <a:off x="1945974" y="5573949"/>
            <a:ext cx="1759822" cy="7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АРМы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4121732" y="5580432"/>
            <a:ext cx="1759822" cy="7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Сервера Приток-А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6227021" y="5580394"/>
            <a:ext cx="1759822" cy="7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Пультовое оборудование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8286044" y="5586877"/>
            <a:ext cx="1759822" cy="7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Объектовые приборы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VISTA-501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49" y="1594368"/>
            <a:ext cx="7754126" cy="35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Лабораторная работа</a:t>
            </a:r>
            <a:endParaRPr sz="60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69" name="Google Shape;1169;p7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Настройка прибора Приток-А-КОП</a:t>
            </a:r>
            <a:endParaRPr sz="24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0254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43745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Лабораторная работа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81" name="Google Shape;1181;p79"/>
          <p:cNvSpPr/>
          <p:nvPr/>
        </p:nvSpPr>
        <p:spPr>
          <a:xfrm>
            <a:off x="369888" y="1304924"/>
            <a:ext cx="11525250" cy="515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lang="ru-RU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Собрать конфигурацию: КОП-02, МРШ-02(4), клавиатура ППКОП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lang="ru-RU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Настроить прибор для работы в локальной сети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lang="ru-RU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Идентификатор </a:t>
            </a:r>
            <a:r>
              <a:rPr lang="ru-RU"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100080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lang="ru-RU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Ключ шифрования </a:t>
            </a:r>
            <a:r>
              <a:rPr lang="ru-RU"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18181818181818181818181818181818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lang="ru-RU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Сервер </a:t>
            </a:r>
            <a:r>
              <a:rPr lang="ru-RU"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192.168.0.222:40000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lang="ru-RU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Адрес прибора </a:t>
            </a:r>
            <a:r>
              <a:rPr lang="ru-RU"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192.168.0.33 (/24)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lang="ru-RU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Настроить шлейфы: 1) Выключен 2) Патруль, 3) ОС, 4) ТС</a:t>
            </a:r>
            <a:endParaRPr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lang="ru-RU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Настроить на выносной клавиатуре отображение шлейфов в следующей последовательности: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Индикатор 1 – Шлейф №2	Индикатор 2 – Шлейф №4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Индикатор 3 -  Шлейф №3	Индикатор 4 -  Шлейф №1</a:t>
            </a:r>
            <a:endParaRPr sz="2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Контакты</a:t>
            </a:r>
            <a:endParaRPr sz="60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75" name="Google Shape;1175;p7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43745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Контакты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187" name="Google Shape;1187;p80"/>
          <p:cNvGrpSpPr/>
          <p:nvPr/>
        </p:nvGrpSpPr>
        <p:grpSpPr>
          <a:xfrm>
            <a:off x="1056350" y="1438274"/>
            <a:ext cx="10561909" cy="3310801"/>
            <a:chOff x="503901" y="1498455"/>
            <a:chExt cx="9812598" cy="5128172"/>
          </a:xfrm>
        </p:grpSpPr>
        <p:sp>
          <p:nvSpPr>
            <p:cNvPr id="1188" name="Google Shape;1188;p80"/>
            <p:cNvSpPr/>
            <p:nvPr/>
          </p:nvSpPr>
          <p:spPr>
            <a:xfrm>
              <a:off x="503901" y="1498455"/>
              <a:ext cx="9812598" cy="4251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1E4E7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9" name="Google Shape;1189;p80"/>
            <p:cNvSpPr/>
            <p:nvPr/>
          </p:nvSpPr>
          <p:spPr>
            <a:xfrm>
              <a:off x="2857318" y="5102626"/>
              <a:ext cx="7167677" cy="1524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36008"/>
              </p:ext>
            </p:extLst>
          </p:nvPr>
        </p:nvGraphicFramePr>
        <p:xfrm>
          <a:off x="1742690" y="1712188"/>
          <a:ext cx="9365271" cy="2682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02811"/>
                <a:gridCol w="2738201"/>
                <a:gridCol w="6124259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www.sokrat.ru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основной сайт</a:t>
                      </a:r>
                      <a:endParaRPr lang="ru-RU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catalog.sokrat.ru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sym typeface="Open Sans"/>
                        </a:rPr>
                        <a:t>каталог оборудования</a:t>
                      </a:r>
                      <a:endParaRPr lang="ru-RU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forum.sokrat.ru</a:t>
                      </a:r>
                      <a:endParaRPr lang="en-US" sz="2000" dirty="0" smtClean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 smtClean="0">
                          <a:sym typeface="Open Sans"/>
                        </a:rPr>
                        <a:t>технический форум</a:t>
                      </a:r>
                      <a:endParaRPr lang="ru-RU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@</a:t>
                      </a:r>
                      <a:r>
                        <a:rPr lang="en-US" sz="2000" dirty="0" err="1" smtClean="0">
                          <a:solidFill>
                            <a:srgbClr val="002060"/>
                          </a:solidFill>
                          <a:sym typeface="Open Sans"/>
                        </a:rPr>
                        <a:t>sokratinfo</a:t>
                      </a:r>
                      <a:endParaRPr lang="en-US" sz="2000" dirty="0">
                        <a:solidFill>
                          <a:srgbClr val="00206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ru-RU" sz="2000" dirty="0" smtClean="0">
                          <a:sym typeface="Open Sans"/>
                        </a:rPr>
                        <a:t>новостной канал ОБ «СОКРАТ» (</a:t>
                      </a:r>
                      <a:r>
                        <a:rPr lang="ru-RU" sz="2000" dirty="0" err="1" smtClean="0">
                          <a:sym typeface="Open Sans"/>
                        </a:rPr>
                        <a:t>Telegram</a:t>
                      </a:r>
                      <a:r>
                        <a:rPr lang="ru-RU" sz="2000" dirty="0" smtClean="0">
                          <a:sym typeface="Open Sans"/>
                        </a:rPr>
                        <a:t>)</a:t>
                      </a:r>
                      <a:endParaRPr lang="en-US" sz="2000" dirty="0" smtClean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@</a:t>
                      </a:r>
                      <a:r>
                        <a:rPr lang="en-US" sz="2000" dirty="0" err="1" smtClean="0">
                          <a:solidFill>
                            <a:srgbClr val="002060"/>
                          </a:solidFill>
                          <a:sym typeface="Open Sans"/>
                        </a:rPr>
                        <a:t>sokrattips</a:t>
                      </a:r>
                      <a:endParaRPr lang="en-US" sz="2000" dirty="0">
                        <a:solidFill>
                          <a:srgbClr val="00206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 smtClean="0">
                          <a:sym typeface="Open Sans"/>
                        </a:rPr>
                        <a:t>часто задаваемые вопросы по ИС «Приток-А» (</a:t>
                      </a:r>
                      <a:r>
                        <a:rPr lang="ru-RU" sz="2000" dirty="0" err="1" smtClean="0">
                          <a:sym typeface="Open Sans"/>
                        </a:rPr>
                        <a:t>Telegram</a:t>
                      </a:r>
                      <a:r>
                        <a:rPr lang="ru-RU" sz="2000" dirty="0" smtClean="0">
                          <a:sym typeface="Open Sans"/>
                        </a:rPr>
                        <a:t>)</a:t>
                      </a:r>
                      <a:endParaRPr lang="ru-RU" sz="2000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@</a:t>
                      </a:r>
                      <a:r>
                        <a:rPr lang="en-US" sz="2000" dirty="0" err="1" smtClean="0">
                          <a:solidFill>
                            <a:srgbClr val="002060"/>
                          </a:solidFill>
                          <a:sym typeface="Open Sans"/>
                        </a:rPr>
                        <a:t>sokrattalk</a:t>
                      </a:r>
                      <a:endParaRPr lang="en-US" sz="2000" dirty="0" smtClean="0">
                        <a:solidFill>
                          <a:srgbClr val="00206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свободное</a:t>
                      </a:r>
                      <a:r>
                        <a:rPr lang="ru-RU" sz="2000" baseline="0" dirty="0" smtClean="0"/>
                        <a:t> общение на технические темы</a:t>
                      </a:r>
                      <a:endParaRPr lang="ru-RU" sz="20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Группа 2"/>
          <p:cNvGrpSpPr/>
          <p:nvPr/>
        </p:nvGrpSpPr>
        <p:grpSpPr>
          <a:xfrm>
            <a:off x="1892014" y="2967480"/>
            <a:ext cx="287267" cy="1361240"/>
            <a:chOff x="2481866" y="2784173"/>
            <a:chExt cx="287267" cy="1361240"/>
          </a:xfrm>
        </p:grpSpPr>
        <p:pic>
          <p:nvPicPr>
            <p:cNvPr id="10" name="Google Shape;1192;p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81866" y="2784173"/>
              <a:ext cx="287267" cy="287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91;p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81866" y="3858146"/>
              <a:ext cx="287267" cy="287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1" name="Google Shape;1191;p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81866" y="3321159"/>
              <a:ext cx="287267" cy="2872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43745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Контакты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88" name="Google Shape;1188;p80"/>
          <p:cNvSpPr/>
          <p:nvPr/>
        </p:nvSpPr>
        <p:spPr>
          <a:xfrm>
            <a:off x="1056350" y="1438274"/>
            <a:ext cx="10561909" cy="274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E4E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9" name="Google Shape;1189;p80"/>
          <p:cNvSpPr/>
          <p:nvPr/>
        </p:nvSpPr>
        <p:spPr>
          <a:xfrm>
            <a:off x="3589479" y="3765164"/>
            <a:ext cx="7715016" cy="98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90;p80"/>
          <p:cNvSpPr/>
          <p:nvPr/>
        </p:nvSpPr>
        <p:spPr>
          <a:xfrm>
            <a:off x="3599416" y="1280048"/>
            <a:ext cx="4782392" cy="552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Техническая поддержка:</a:t>
            </a:r>
            <a:endParaRPr sz="1600" dirty="0">
              <a:solidFill>
                <a:srgbClr val="002060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97434" y="2636995"/>
            <a:ext cx="3805361" cy="1128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/>
            <a:r>
              <a:rPr lang="en-US" sz="2400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support@sokrat.ru</a:t>
            </a:r>
          </a:p>
          <a:p>
            <a:pPr marL="457200" lvl="1"/>
            <a:endParaRPr lang="en-US" sz="500" dirty="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1"/>
            <a:r>
              <a:rPr lang="ru-RU" sz="2400" dirty="0" smtClean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тел.: 8-800-333-66-70</a:t>
            </a:r>
            <a:endParaRPr lang="ru-RU" sz="2400" dirty="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362230" y="2636701"/>
            <a:ext cx="3805361" cy="1128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/>
            <a:r>
              <a:rPr lang="en-US" sz="2400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moskva@sokrat.ru</a:t>
            </a:r>
          </a:p>
          <a:p>
            <a:pPr marL="457200" lvl="1"/>
            <a:r>
              <a:rPr lang="ru-RU" sz="2400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тел. (499) </a:t>
            </a:r>
            <a:r>
              <a:rPr lang="ru-RU" sz="2400" dirty="0" smtClean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558-01-12</a:t>
            </a:r>
            <a:endParaRPr lang="ru-RU" sz="2400" dirty="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1056350" y="2218999"/>
            <a:ext cx="1842075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Общая</a:t>
            </a:r>
            <a:endParaRPr lang="ru-RU" sz="18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7324413" y="2218999"/>
            <a:ext cx="1842075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Москва</a:t>
            </a:r>
            <a:endParaRPr lang="ru-RU" sz="18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9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 ОПС «ПРИТОК-А» - Рабочие места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6845405" y="1265400"/>
            <a:ext cx="5016240" cy="122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АРМ МПО</a:t>
            </a:r>
            <a:r>
              <a:rPr lang="ru-RU" sz="18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– мониторинг подвижных объектов</a:t>
            </a:r>
            <a:r>
              <a:rPr lang="ru-RU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а так же оценка оперативной обстановки на электронной карте</a:t>
            </a:r>
            <a:endParaRPr sz="1800" b="0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320765" y="1265400"/>
            <a:ext cx="5059080" cy="122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АРМ Конфигуратор </a:t>
            </a:r>
            <a:r>
              <a:rPr lang="ru-RU" sz="18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– настройка системы, добавление конфигураций приборов, отчетность по подключенному оборудованию</a:t>
            </a:r>
            <a:endParaRPr sz="1800" b="0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6842165" y="2711520"/>
            <a:ext cx="5016240" cy="122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АРМ Персоны</a:t>
            </a:r>
            <a:r>
              <a:rPr lang="ru-RU" sz="18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– ведение картотеки персон в системе (клиенты, сотрудники и т.д.)</a:t>
            </a:r>
            <a:endParaRPr sz="1800" b="0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307805" y="2711520"/>
            <a:ext cx="5071680" cy="122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АРМ Карточка</a:t>
            </a:r>
            <a:r>
              <a:rPr lang="ru-RU" sz="18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– ведение базы данных охраняемых объектов</a:t>
            </a:r>
            <a:endParaRPr sz="1800" b="0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326885" y="4121280"/>
            <a:ext cx="5071680" cy="122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АРМ ДПЦО</a:t>
            </a:r>
            <a:r>
              <a:rPr lang="ru-RU" sz="18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– автоматизация деятельности персонала ПЦН: работа с тревогами, оперативные отчеты и т.д.</a:t>
            </a:r>
            <a:endParaRPr sz="1800" b="0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6842165" y="4114800"/>
            <a:ext cx="5016240" cy="122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АРМ Статистика</a:t>
            </a:r>
            <a:r>
              <a:rPr lang="ru-RU" sz="18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– аналитическая работа со статистической информацией </a:t>
            </a:r>
            <a:endParaRPr sz="1800" b="0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 ОПС «ПРИТОК-А» - Структура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88" name="Google Shape;288;p24"/>
          <p:cNvPicPr preferRelativeResize="0"/>
          <p:nvPr/>
        </p:nvPicPr>
        <p:blipFill rotWithShape="1">
          <a:blip r:embed="rId3">
            <a:alphaModFix/>
          </a:blip>
          <a:srcRect l="27917" t="29382" r="26040" b="4656"/>
          <a:stretch/>
        </p:blipFill>
        <p:spPr>
          <a:xfrm>
            <a:off x="2581279" y="876308"/>
            <a:ext cx="7072935" cy="5488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3915</TotalTime>
  <Words>1352</Words>
  <Application>Microsoft Office PowerPoint</Application>
  <PresentationFormat>Широкоэкранный</PresentationFormat>
  <Paragraphs>438</Paragraphs>
  <Slides>75</Slides>
  <Notes>65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75</vt:i4>
      </vt:variant>
    </vt:vector>
  </HeadingPairs>
  <TitlesOfParts>
    <vt:vector size="84" baseType="lpstr">
      <vt:lpstr>Roboto Medium</vt:lpstr>
      <vt:lpstr>Open Sans</vt:lpstr>
      <vt:lpstr>Arial</vt:lpstr>
      <vt:lpstr>Noto Sans Symbols</vt:lpstr>
      <vt:lpstr>Open Sans Semibold</vt:lpstr>
      <vt:lpstr>Tahoma</vt:lpstr>
      <vt:lpstr>Calibri</vt:lpstr>
      <vt:lpstr>1_Office Theme</vt:lpstr>
      <vt:lpstr>1_Office Theme</vt:lpstr>
      <vt:lpstr>ИС ОПС «ПРИТОК-А»</vt:lpstr>
      <vt:lpstr>ОРГАНИЗАЦИОННЫЕ ВОПРОСЫ</vt:lpstr>
      <vt:lpstr>Содержание</vt:lpstr>
      <vt:lpstr>Обзор системы</vt:lpstr>
      <vt:lpstr>ИС ОПС «ПРИТОК-А» - Возможности</vt:lpstr>
      <vt:lpstr>ИС ОПС «ПРИТОК-А» - Возможности</vt:lpstr>
      <vt:lpstr>ИС ОПС «ПРИТОК-А» - Структура</vt:lpstr>
      <vt:lpstr>ИС ОПС «ПРИТОК-А» - Рабочие места</vt:lpstr>
      <vt:lpstr>ИС ОПС «ПРИТОК-А» - Структура</vt:lpstr>
      <vt:lpstr>ИС ОПС «ПРИТОК-А» - WEB-сервисы</vt:lpstr>
      <vt:lpstr>ИС ОПС «ПРИТОК-А» - Приложения</vt:lpstr>
      <vt:lpstr>Приборы</vt:lpstr>
      <vt:lpstr>ПРИТОК-А-КОП</vt:lpstr>
      <vt:lpstr>Приборы ПРИТОК-А-КОП </vt:lpstr>
      <vt:lpstr>Приборы ПРИТОК-А-КОП </vt:lpstr>
      <vt:lpstr>Приборы ПРИТОК-А-КОП</vt:lpstr>
      <vt:lpstr>Приборы ПРИТОК-А-КОП</vt:lpstr>
      <vt:lpstr>Приборы ПРИТОК-А-КОП</vt:lpstr>
      <vt:lpstr>Приборы ПРИТОК-А-КОП</vt:lpstr>
      <vt:lpstr>Приток-NFC</vt:lpstr>
      <vt:lpstr>РКС-05: Contact-ID</vt:lpstr>
      <vt:lpstr>РКС-05: Contact-ID</vt:lpstr>
      <vt:lpstr>Модули расширения</vt:lpstr>
      <vt:lpstr>Шина расширения</vt:lpstr>
      <vt:lpstr>Расширители шлейфов - МРШ</vt:lpstr>
      <vt:lpstr>Расширители шлейфов - МБД</vt:lpstr>
      <vt:lpstr>Клавиатуры</vt:lpstr>
      <vt:lpstr>Клавиатуры</vt:lpstr>
      <vt:lpstr>Клавиатуры</vt:lpstr>
      <vt:lpstr>Клавиатуры</vt:lpstr>
      <vt:lpstr>Клавиатуры</vt:lpstr>
      <vt:lpstr>Модули индикации</vt:lpstr>
      <vt:lpstr>Пульты выносные</vt:lpstr>
      <vt:lpstr>Пульты выносные</vt:lpstr>
      <vt:lpstr>Подключение</vt:lpstr>
      <vt:lpstr>Схема подключения КОП-02</vt:lpstr>
      <vt:lpstr>Схема подключения КОП-02</vt:lpstr>
      <vt:lpstr>Схема подключения КОП-02.4</vt:lpstr>
      <vt:lpstr>Схема подключения КОП-04</vt:lpstr>
      <vt:lpstr>Схема подключения КОП-04</vt:lpstr>
      <vt:lpstr>Схема подключения по шине RS-485</vt:lpstr>
      <vt:lpstr>Конфигуратор Uniprog</vt:lpstr>
      <vt:lpstr>Загрузка ПО</vt:lpstr>
      <vt:lpstr>Загрузка ПО</vt:lpstr>
      <vt:lpstr>Обновление прошивки прибора</vt:lpstr>
      <vt:lpstr>Обновление прошивки прибора</vt:lpstr>
      <vt:lpstr>Настройка прибора</vt:lpstr>
      <vt:lpstr>Настройка прибора</vt:lpstr>
      <vt:lpstr>Настройка прибора</vt:lpstr>
      <vt:lpstr>Настройка прибора</vt:lpstr>
      <vt:lpstr>Выходы</vt:lpstr>
      <vt:lpstr>Настройка прибора</vt:lpstr>
      <vt:lpstr>Настройка прибора</vt:lpstr>
      <vt:lpstr>Шлейфы</vt:lpstr>
      <vt:lpstr>Работа с шиной RS-485</vt:lpstr>
      <vt:lpstr>Работа с шиной RS-485</vt:lpstr>
      <vt:lpstr>MAC-адрес</vt:lpstr>
      <vt:lpstr>Работа с шиной RS-485</vt:lpstr>
      <vt:lpstr>РКС-05 и Contact-ID совместимые приборы</vt:lpstr>
      <vt:lpstr>РКС-05: Contact-ID</vt:lpstr>
      <vt:lpstr>РКС-05: Contact-ID</vt:lpstr>
      <vt:lpstr>РКС-05: Contact-ID</vt:lpstr>
      <vt:lpstr>РКС-05: Contact-ID</vt:lpstr>
      <vt:lpstr>РКС-05</vt:lpstr>
      <vt:lpstr>РКС-05</vt:lpstr>
      <vt:lpstr>РКС-05</vt:lpstr>
      <vt:lpstr>РКС-05</vt:lpstr>
      <vt:lpstr>РКС-05</vt:lpstr>
      <vt:lpstr>VISTA-501</vt:lpstr>
      <vt:lpstr>VISTA-501</vt:lpstr>
      <vt:lpstr>Лабораторная работа</vt:lpstr>
      <vt:lpstr>Лабораторная работа</vt:lpstr>
      <vt:lpstr>Контакты</vt:lpstr>
      <vt:lpstr>Контакты</vt:lpstr>
      <vt:lpstr>Контакты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 ОПС «ПРИТОК-А»</dc:title>
  <dc:creator>sokratmsk</dc:creator>
  <cp:lastModifiedBy>Alex</cp:lastModifiedBy>
  <cp:revision>28</cp:revision>
  <dcterms:modified xsi:type="dcterms:W3CDTF">2020-08-13T12:45:29Z</dcterms:modified>
</cp:coreProperties>
</file>